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60" r:id="rId3"/>
    <p:sldId id="261" r:id="rId4"/>
    <p:sldId id="262" r:id="rId5"/>
    <p:sldId id="263" r:id="rId6"/>
    <p:sldId id="264" r:id="rId7"/>
    <p:sldId id="257" r:id="rId8"/>
    <p:sldId id="266" r:id="rId9"/>
    <p:sldId id="267" r:id="rId10"/>
    <p:sldId id="268" r:id="rId11"/>
    <p:sldId id="269" r:id="rId12"/>
    <p:sldId id="265" r:id="rId13"/>
    <p:sldId id="270" r:id="rId14"/>
    <p:sldId id="271" r:id="rId15"/>
    <p:sldId id="258" r:id="rId16"/>
    <p:sldId id="273" r:id="rId17"/>
    <p:sldId id="274" r:id="rId18"/>
    <p:sldId id="272" r:id="rId19"/>
    <p:sldId id="275" r:id="rId20"/>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7655" autoAdjust="0"/>
  </p:normalViewPr>
  <p:slideViewPr>
    <p:cSldViewPr>
      <p:cViewPr varScale="1">
        <p:scale>
          <a:sx n="49" d="100"/>
          <a:sy n="49" d="100"/>
        </p:scale>
        <p:origin x="-1037" y="-8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6D11D91C-CE2E-42AF-9903-D65A87939050}" type="datetimeFigureOut">
              <a:rPr lang="es-CO" smtClean="0"/>
              <a:t>07/04/2013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2D3FA744-6549-42C3-AD70-729BE827D7F0}" type="slidenum">
              <a:rPr lang="es-CO" smtClean="0"/>
              <a:t>‹Nº›</a:t>
            </a:fld>
            <a:endParaRPr lang="es-CO"/>
          </a:p>
        </p:txBody>
      </p:sp>
    </p:spTree>
    <p:extLst>
      <p:ext uri="{BB962C8B-B14F-4D97-AF65-F5344CB8AC3E}">
        <p14:creationId xmlns:p14="http://schemas.microsoft.com/office/powerpoint/2010/main" val="40321856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6D11D91C-CE2E-42AF-9903-D65A87939050}" type="datetimeFigureOut">
              <a:rPr lang="es-CO" smtClean="0"/>
              <a:t>07/04/2013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2D3FA744-6549-42C3-AD70-729BE827D7F0}" type="slidenum">
              <a:rPr lang="es-CO" smtClean="0"/>
              <a:t>‹Nº›</a:t>
            </a:fld>
            <a:endParaRPr lang="es-CO"/>
          </a:p>
        </p:txBody>
      </p:sp>
    </p:spTree>
    <p:extLst>
      <p:ext uri="{BB962C8B-B14F-4D97-AF65-F5344CB8AC3E}">
        <p14:creationId xmlns:p14="http://schemas.microsoft.com/office/powerpoint/2010/main" val="25897346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D11D91C-CE2E-42AF-9903-D65A87939050}" type="datetimeFigureOut">
              <a:rPr lang="es-CO" smtClean="0"/>
              <a:t>07/04/2013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2D3FA744-6549-42C3-AD70-729BE827D7F0}" type="slidenum">
              <a:rPr lang="es-CO" smtClean="0"/>
              <a:t>‹Nº›</a:t>
            </a:fld>
            <a:endParaRPr lang="es-CO"/>
          </a:p>
        </p:txBody>
      </p:sp>
    </p:spTree>
    <p:extLst>
      <p:ext uri="{BB962C8B-B14F-4D97-AF65-F5344CB8AC3E}">
        <p14:creationId xmlns:p14="http://schemas.microsoft.com/office/powerpoint/2010/main" val="38459857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6D11D91C-CE2E-42AF-9903-D65A87939050}" type="datetimeFigureOut">
              <a:rPr lang="es-CO" smtClean="0"/>
              <a:t>07/04/2013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2D3FA744-6549-42C3-AD70-729BE827D7F0}" type="slidenum">
              <a:rPr lang="es-CO" smtClean="0"/>
              <a:t>‹Nº›</a:t>
            </a:fld>
            <a:endParaRPr lang="es-CO"/>
          </a:p>
        </p:txBody>
      </p:sp>
    </p:spTree>
    <p:extLst>
      <p:ext uri="{BB962C8B-B14F-4D97-AF65-F5344CB8AC3E}">
        <p14:creationId xmlns:p14="http://schemas.microsoft.com/office/powerpoint/2010/main" val="39999728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6D11D91C-CE2E-42AF-9903-D65A87939050}" type="datetimeFigureOut">
              <a:rPr lang="es-CO" smtClean="0"/>
              <a:t>07/04/2013</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2D3FA744-6549-42C3-AD70-729BE827D7F0}" type="slidenum">
              <a:rPr lang="es-CO" smtClean="0"/>
              <a:t>‹Nº›</a:t>
            </a:fld>
            <a:endParaRPr lang="es-CO"/>
          </a:p>
        </p:txBody>
      </p:sp>
    </p:spTree>
    <p:extLst>
      <p:ext uri="{BB962C8B-B14F-4D97-AF65-F5344CB8AC3E}">
        <p14:creationId xmlns:p14="http://schemas.microsoft.com/office/powerpoint/2010/main" val="27493326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6D11D91C-CE2E-42AF-9903-D65A87939050}" type="datetimeFigureOut">
              <a:rPr lang="es-CO" smtClean="0"/>
              <a:t>07/04/2013</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2D3FA744-6549-42C3-AD70-729BE827D7F0}" type="slidenum">
              <a:rPr lang="es-CO" smtClean="0"/>
              <a:t>‹Nº›</a:t>
            </a:fld>
            <a:endParaRPr lang="es-CO"/>
          </a:p>
        </p:txBody>
      </p:sp>
    </p:spTree>
    <p:extLst>
      <p:ext uri="{BB962C8B-B14F-4D97-AF65-F5344CB8AC3E}">
        <p14:creationId xmlns:p14="http://schemas.microsoft.com/office/powerpoint/2010/main" val="23398573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D11D91C-CE2E-42AF-9903-D65A87939050}" type="datetimeFigureOut">
              <a:rPr lang="es-CO" smtClean="0"/>
              <a:t>07/04/2013</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2D3FA744-6549-42C3-AD70-729BE827D7F0}" type="slidenum">
              <a:rPr lang="es-CO" smtClean="0"/>
              <a:t>‹Nº›</a:t>
            </a:fld>
            <a:endParaRPr lang="es-CO"/>
          </a:p>
        </p:txBody>
      </p:sp>
    </p:spTree>
    <p:extLst>
      <p:ext uri="{BB962C8B-B14F-4D97-AF65-F5344CB8AC3E}">
        <p14:creationId xmlns:p14="http://schemas.microsoft.com/office/powerpoint/2010/main" val="10565137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D11D91C-CE2E-42AF-9903-D65A87939050}" type="datetimeFigureOut">
              <a:rPr lang="es-CO" smtClean="0"/>
              <a:t>07/04/2013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2D3FA744-6549-42C3-AD70-729BE827D7F0}" type="slidenum">
              <a:rPr lang="es-CO" smtClean="0"/>
              <a:t>‹Nº›</a:t>
            </a:fld>
            <a:endParaRPr lang="es-CO"/>
          </a:p>
        </p:txBody>
      </p:sp>
    </p:spTree>
    <p:extLst>
      <p:ext uri="{BB962C8B-B14F-4D97-AF65-F5344CB8AC3E}">
        <p14:creationId xmlns:p14="http://schemas.microsoft.com/office/powerpoint/2010/main" val="37921021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D11D91C-CE2E-42AF-9903-D65A87939050}" type="datetimeFigureOut">
              <a:rPr lang="es-CO" smtClean="0"/>
              <a:t>07/04/2013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2D3FA744-6549-42C3-AD70-729BE827D7F0}" type="slidenum">
              <a:rPr lang="es-CO" smtClean="0"/>
              <a:t>‹Nº›</a:t>
            </a:fld>
            <a:endParaRPr lang="es-CO"/>
          </a:p>
        </p:txBody>
      </p:sp>
    </p:spTree>
    <p:extLst>
      <p:ext uri="{BB962C8B-B14F-4D97-AF65-F5344CB8AC3E}">
        <p14:creationId xmlns:p14="http://schemas.microsoft.com/office/powerpoint/2010/main" val="6335484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6D11D91C-CE2E-42AF-9903-D65A87939050}" type="datetimeFigureOut">
              <a:rPr lang="es-CO" smtClean="0"/>
              <a:t>07/04/2013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2D3FA744-6549-42C3-AD70-729BE827D7F0}" type="slidenum">
              <a:rPr lang="es-CO" smtClean="0"/>
              <a:t>‹Nº›</a:t>
            </a:fld>
            <a:endParaRPr lang="es-CO"/>
          </a:p>
        </p:txBody>
      </p:sp>
    </p:spTree>
    <p:extLst>
      <p:ext uri="{BB962C8B-B14F-4D97-AF65-F5344CB8AC3E}">
        <p14:creationId xmlns:p14="http://schemas.microsoft.com/office/powerpoint/2010/main" val="4932375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6D11D91C-CE2E-42AF-9903-D65A87939050}" type="datetimeFigureOut">
              <a:rPr lang="es-CO" smtClean="0"/>
              <a:t>07/04/2013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2D3FA744-6549-42C3-AD70-729BE827D7F0}" type="slidenum">
              <a:rPr lang="es-CO" smtClean="0"/>
              <a:t>‹Nº›</a:t>
            </a:fld>
            <a:endParaRPr lang="es-CO"/>
          </a:p>
        </p:txBody>
      </p:sp>
    </p:spTree>
    <p:extLst>
      <p:ext uri="{BB962C8B-B14F-4D97-AF65-F5344CB8AC3E}">
        <p14:creationId xmlns:p14="http://schemas.microsoft.com/office/powerpoint/2010/main" val="5908087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D11D91C-CE2E-42AF-9903-D65A87939050}" type="datetimeFigureOut">
              <a:rPr lang="es-CO" smtClean="0"/>
              <a:t>07/04/2013</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3FA744-6549-42C3-AD70-729BE827D7F0}" type="slidenum">
              <a:rPr lang="es-CO" smtClean="0"/>
              <a:t>‹Nº›</a:t>
            </a:fld>
            <a:endParaRPr lang="es-CO"/>
          </a:p>
        </p:txBody>
      </p:sp>
    </p:spTree>
    <p:extLst>
      <p:ext uri="{BB962C8B-B14F-4D97-AF65-F5344CB8AC3E}">
        <p14:creationId xmlns:p14="http://schemas.microsoft.com/office/powerpoint/2010/main" val="24757956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erminador"/>
          <p:cNvSpPr/>
          <p:nvPr/>
        </p:nvSpPr>
        <p:spPr>
          <a:xfrm>
            <a:off x="251520" y="548680"/>
            <a:ext cx="8640960" cy="2376264"/>
          </a:xfrm>
          <a:prstGeom prst="flowChartTerminator">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800" dirty="0">
                <a:solidFill>
                  <a:srgbClr val="002060"/>
                </a:solidFill>
                <a:latin typeface="Algerian" pitchFamily="82" charset="0"/>
              </a:rPr>
              <a:t>GUÍA SEGURA PARA EL REMANENTE</a:t>
            </a:r>
          </a:p>
        </p:txBody>
      </p:sp>
      <p:pic>
        <p:nvPicPr>
          <p:cNvPr id="2050" name="Picture 2" descr="http://t3.gstatic.com/images?q=tbn:ANd9GcT3TbQErkQ4266NNZi29ndy982xRD7Z5ZzEh4c1g4h0MhtiQp8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768" y="3140968"/>
            <a:ext cx="3816423" cy="3528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52323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548680"/>
            <a:ext cx="4968552" cy="5577483"/>
          </a:xfrm>
        </p:spPr>
        <p:txBody>
          <a:bodyPr>
            <a:noAutofit/>
          </a:bodyPr>
          <a:lstStyle/>
          <a:p>
            <a:pPr marL="0" indent="0" algn="ctr">
              <a:buNone/>
            </a:pPr>
            <a:endParaRPr lang="es-CO" sz="3600" dirty="0" smtClean="0"/>
          </a:p>
          <a:p>
            <a:pPr marL="0" indent="0" algn="ctr">
              <a:buNone/>
            </a:pPr>
            <a:r>
              <a:rPr lang="es-CO" sz="3600" dirty="0" smtClean="0"/>
              <a:t>El </a:t>
            </a:r>
            <a:r>
              <a:rPr lang="es-CO" sz="3600" dirty="0"/>
              <a:t>término </a:t>
            </a:r>
            <a:r>
              <a:rPr lang="es-CO" sz="3600" b="1" dirty="0"/>
              <a:t>guía</a:t>
            </a:r>
            <a:r>
              <a:rPr lang="es-CO" sz="3600" dirty="0"/>
              <a:t> puede hacer referencia </a:t>
            </a:r>
            <a:r>
              <a:rPr lang="es-CO" sz="3600" dirty="0" smtClean="0"/>
              <a:t>a muchas cosas, pero en este caso en particular se refiere a un </a:t>
            </a:r>
            <a:r>
              <a:rPr lang="es-CO" sz="3600" b="1" dirty="0" smtClean="0"/>
              <a:t>profeta:</a:t>
            </a:r>
          </a:p>
          <a:p>
            <a:pPr marL="0" indent="0" algn="ctr">
              <a:buNone/>
            </a:pPr>
            <a:r>
              <a:rPr lang="es-CO" sz="3600" b="1" dirty="0" smtClean="0"/>
              <a:t> «</a:t>
            </a:r>
            <a:r>
              <a:rPr lang="es-CO" sz="3600" i="1" dirty="0" smtClean="0"/>
              <a:t>Sin </a:t>
            </a:r>
            <a:r>
              <a:rPr lang="es-CO" sz="3600" i="1" dirty="0"/>
              <a:t>profecía el pueblo será </a:t>
            </a:r>
            <a:r>
              <a:rPr lang="es-CO" sz="3600" i="1" dirty="0" smtClean="0"/>
              <a:t>disipado</a:t>
            </a:r>
            <a:r>
              <a:rPr lang="es-CO" sz="3600" dirty="0" smtClean="0"/>
              <a:t>»…</a:t>
            </a:r>
            <a:r>
              <a:rPr lang="es-CO" sz="3600" b="1" dirty="0"/>
              <a:t> </a:t>
            </a:r>
            <a:r>
              <a:rPr lang="es-CO" sz="3600" dirty="0" smtClean="0">
                <a:solidFill>
                  <a:srgbClr val="FF0000"/>
                </a:solidFill>
              </a:rPr>
              <a:t>Proverbios </a:t>
            </a:r>
            <a:r>
              <a:rPr lang="es-CO" sz="3600" dirty="0">
                <a:solidFill>
                  <a:srgbClr val="FF0000"/>
                </a:solidFill>
              </a:rPr>
              <a:t>19:18 </a:t>
            </a:r>
          </a:p>
        </p:txBody>
      </p:sp>
      <p:pic>
        <p:nvPicPr>
          <p:cNvPr id="1026" name="Picture 2" descr="http://4.bp.blogspot.com/_9st3wOIfcrc/TLM1lCGdojI/AAAAAAAAChY/ZA-lcVAwPfg/s1600/isaias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10237" y="1484783"/>
            <a:ext cx="3456384" cy="41719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1989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296144"/>
          </a:xfrm>
        </p:spPr>
        <p:txBody>
          <a:bodyPr/>
          <a:lstStyle/>
          <a:p>
            <a:pPr marL="0" indent="0">
              <a:buNone/>
            </a:pPr>
            <a:r>
              <a:rPr lang="es-CO" sz="3600" b="1" i="1" dirty="0">
                <a:solidFill>
                  <a:srgbClr val="FF0000"/>
                </a:solidFill>
              </a:rPr>
              <a:t>¿Por medio de quién se revela Dios a su pueblo</a:t>
            </a:r>
            <a:r>
              <a:rPr lang="es-CO" sz="3600" b="1" i="1" dirty="0" smtClean="0">
                <a:solidFill>
                  <a:srgbClr val="FF0000"/>
                </a:solidFill>
              </a:rPr>
              <a:t>?</a:t>
            </a:r>
            <a:endParaRPr lang="es-CO" sz="3600" b="1" i="1" dirty="0">
              <a:solidFill>
                <a:srgbClr val="FF0000"/>
              </a:solidFill>
            </a:endParaRPr>
          </a:p>
        </p:txBody>
      </p:sp>
      <p:sp>
        <p:nvSpPr>
          <p:cNvPr id="4" name="3 Rectángulo"/>
          <p:cNvSpPr/>
          <p:nvPr/>
        </p:nvSpPr>
        <p:spPr>
          <a:xfrm>
            <a:off x="467545" y="2132856"/>
            <a:ext cx="4536504" cy="2062103"/>
          </a:xfrm>
          <a:prstGeom prst="rect">
            <a:avLst/>
          </a:prstGeom>
        </p:spPr>
        <p:txBody>
          <a:bodyPr wrap="square">
            <a:spAutoFit/>
          </a:bodyPr>
          <a:lstStyle/>
          <a:p>
            <a:r>
              <a:rPr lang="es-CO" sz="3200" b="1" dirty="0">
                <a:solidFill>
                  <a:srgbClr val="FF0000"/>
                </a:solidFill>
              </a:rPr>
              <a:t>Amos 3:7</a:t>
            </a:r>
            <a:r>
              <a:rPr lang="es-CO" sz="3200" dirty="0" smtClean="0"/>
              <a:t>.</a:t>
            </a:r>
            <a:r>
              <a:rPr lang="es-CO" sz="3200" dirty="0"/>
              <a:t> Porque no hará nada el Señor Jehová, sin que revele su secreto a sus siervos los profetas.</a:t>
            </a:r>
          </a:p>
        </p:txBody>
      </p:sp>
      <p:pic>
        <p:nvPicPr>
          <p:cNvPr id="5" name="Picture 2" descr="http://4.bp.blogspot.com/_9st3wOIfcrc/TLM1lCGdojI/AAAAAAAAChY/ZA-lcVAwPfg/s1600/isaias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1844824"/>
            <a:ext cx="2898477" cy="25922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2641" y="4797152"/>
            <a:ext cx="9131359" cy="1815882"/>
          </a:xfrm>
          <a:prstGeom prst="rect">
            <a:avLst/>
          </a:prstGeom>
        </p:spPr>
        <p:txBody>
          <a:bodyPr wrap="square">
            <a:spAutoFit/>
          </a:bodyPr>
          <a:lstStyle/>
          <a:p>
            <a:pPr algn="ctr"/>
            <a:r>
              <a:rPr lang="es-CO" sz="2800" i="1" dirty="0" smtClean="0">
                <a:solidFill>
                  <a:srgbClr val="FF0000"/>
                </a:solidFill>
              </a:rPr>
              <a:t>La </a:t>
            </a:r>
            <a:r>
              <a:rPr lang="es-CO" sz="2800" i="1" dirty="0">
                <a:solidFill>
                  <a:srgbClr val="FF0000"/>
                </a:solidFill>
              </a:rPr>
              <a:t>misericordia de Dios se manifiesta en que no trae sus castigos sobre los hombres sin que primero los amoneste por medio de sus profetas. Predice el mal que vendrá, pero con la esperanza de no verse forzado a infligirle. </a:t>
            </a:r>
          </a:p>
        </p:txBody>
      </p:sp>
    </p:spTree>
    <p:extLst>
      <p:ext uri="{BB962C8B-B14F-4D97-AF65-F5344CB8AC3E}">
        <p14:creationId xmlns:p14="http://schemas.microsoft.com/office/powerpoint/2010/main" val="3683654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1000" fill="hold"/>
                                        <p:tgtEl>
                                          <p:spTgt spid="2"/>
                                        </p:tgtEl>
                                        <p:attrNameLst>
                                          <p:attrName>ppt_w</p:attrName>
                                        </p:attrNameLst>
                                      </p:cBhvr>
                                      <p:tavLst>
                                        <p:tav tm="0">
                                          <p:val>
                                            <p:fltVal val="0"/>
                                          </p:val>
                                        </p:tav>
                                        <p:tav tm="100000">
                                          <p:val>
                                            <p:strVal val="#ppt_w"/>
                                          </p:val>
                                        </p:tav>
                                      </p:tavLst>
                                    </p:anim>
                                    <p:anim calcmode="lin" valueType="num">
                                      <p:cBhvr>
                                        <p:cTn id="26" dur="1000" fill="hold"/>
                                        <p:tgtEl>
                                          <p:spTgt spid="2"/>
                                        </p:tgtEl>
                                        <p:attrNameLst>
                                          <p:attrName>ppt_h</p:attrName>
                                        </p:attrNameLst>
                                      </p:cBhvr>
                                      <p:tavLst>
                                        <p:tav tm="0">
                                          <p:val>
                                            <p:fltVal val="0"/>
                                          </p:val>
                                        </p:tav>
                                        <p:tav tm="100000">
                                          <p:val>
                                            <p:strVal val="#ppt_h"/>
                                          </p:val>
                                        </p:tav>
                                      </p:tavLst>
                                    </p:anim>
                                    <p:anim calcmode="lin" valueType="num">
                                      <p:cBhvr>
                                        <p:cTn id="27" dur="1000" fill="hold"/>
                                        <p:tgtEl>
                                          <p:spTgt spid="2"/>
                                        </p:tgtEl>
                                        <p:attrNameLst>
                                          <p:attrName>style.rotation</p:attrName>
                                        </p:attrNameLst>
                                      </p:cBhvr>
                                      <p:tavLst>
                                        <p:tav tm="0">
                                          <p:val>
                                            <p:fltVal val="90"/>
                                          </p:val>
                                        </p:tav>
                                        <p:tav tm="100000">
                                          <p:val>
                                            <p:fltVal val="0"/>
                                          </p:val>
                                        </p:tav>
                                      </p:tavLst>
                                    </p:anim>
                                    <p:animEffect transition="in" filter="fade">
                                      <p:cBhvr>
                                        <p:cTn id="28"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88640"/>
            <a:ext cx="8712968" cy="6552728"/>
          </a:xfrm>
        </p:spPr>
        <p:txBody>
          <a:bodyPr>
            <a:normAutofit fontScale="92500" lnSpcReduction="20000"/>
          </a:bodyPr>
          <a:lstStyle/>
          <a:p>
            <a:pPr marL="0" indent="0" algn="ctr">
              <a:buNone/>
            </a:pPr>
            <a:r>
              <a:rPr lang="es-CO" dirty="0" smtClean="0"/>
              <a:t>De ello </a:t>
            </a:r>
            <a:r>
              <a:rPr lang="es-CO" sz="3500" dirty="0" smtClean="0"/>
              <a:t>tenemos</a:t>
            </a:r>
            <a:r>
              <a:rPr lang="es-CO" dirty="0" smtClean="0"/>
              <a:t> varias evidencias:</a:t>
            </a:r>
          </a:p>
          <a:p>
            <a:pPr marL="0" indent="0">
              <a:buNone/>
            </a:pPr>
            <a:r>
              <a:rPr lang="es-CO" b="1" dirty="0" smtClean="0">
                <a:solidFill>
                  <a:srgbClr val="FF0000"/>
                </a:solidFill>
              </a:rPr>
              <a:t>1)</a:t>
            </a:r>
            <a:r>
              <a:rPr lang="es-CO" dirty="0" smtClean="0"/>
              <a:t>. Antes de aplicar el castigo que Dios le había anunciado a Adán y a Eva, les dio personalmente la promesa de un Salvador </a:t>
            </a:r>
            <a:r>
              <a:rPr lang="es-CO" dirty="0" smtClean="0">
                <a:solidFill>
                  <a:srgbClr val="FF0000"/>
                </a:solidFill>
              </a:rPr>
              <a:t>(Gén.3:15).</a:t>
            </a:r>
          </a:p>
          <a:p>
            <a:pPr marL="0" indent="0">
              <a:buNone/>
            </a:pPr>
            <a:r>
              <a:rPr lang="es-CO" sz="3500" b="1" dirty="0" smtClean="0">
                <a:solidFill>
                  <a:srgbClr val="FF0000"/>
                </a:solidFill>
              </a:rPr>
              <a:t>2)</a:t>
            </a:r>
            <a:r>
              <a:rPr lang="es-CO" dirty="0" smtClean="0"/>
              <a:t>. Antes de destruir a los antediluvianos por medio del diluvio, los amonestó mediante Noé durante 120 años.</a:t>
            </a:r>
            <a:r>
              <a:rPr lang="es-CO" dirty="0" smtClean="0">
                <a:solidFill>
                  <a:srgbClr val="FF0000"/>
                </a:solidFill>
              </a:rPr>
              <a:t>(Gén.6)</a:t>
            </a:r>
            <a:r>
              <a:rPr lang="es-CO" dirty="0" smtClean="0"/>
              <a:t>.</a:t>
            </a:r>
          </a:p>
          <a:p>
            <a:pPr marL="0" indent="0">
              <a:buNone/>
            </a:pPr>
            <a:r>
              <a:rPr lang="es-CO" b="1" dirty="0" smtClean="0">
                <a:solidFill>
                  <a:srgbClr val="FF0000"/>
                </a:solidFill>
              </a:rPr>
              <a:t>3)</a:t>
            </a:r>
            <a:r>
              <a:rPr lang="es-CO" dirty="0" smtClean="0"/>
              <a:t>. Antes </a:t>
            </a:r>
            <a:r>
              <a:rPr lang="es-CO" dirty="0"/>
              <a:t>de que el Señor azotara a Egipto con sus plagas, amonestó a Faraón mediante Moisés. </a:t>
            </a:r>
            <a:endParaRPr lang="es-CO" dirty="0" smtClean="0"/>
          </a:p>
          <a:p>
            <a:pPr marL="0" indent="0">
              <a:buNone/>
            </a:pPr>
            <a:r>
              <a:rPr lang="es-CO" b="1" dirty="0" smtClean="0">
                <a:solidFill>
                  <a:srgbClr val="FF0000"/>
                </a:solidFill>
              </a:rPr>
              <a:t>4)</a:t>
            </a:r>
            <a:r>
              <a:rPr lang="es-CO" dirty="0" smtClean="0"/>
              <a:t>. Antes </a:t>
            </a:r>
            <a:r>
              <a:rPr lang="es-CO" dirty="0"/>
              <a:t>de que los romanos destruyeran a Jerusalén, Jesús predijo la destrucción de la ciudad</a:t>
            </a:r>
            <a:r>
              <a:rPr lang="es-CO" dirty="0" smtClean="0"/>
              <a:t>.</a:t>
            </a:r>
          </a:p>
          <a:p>
            <a:pPr marL="0" indent="0">
              <a:buNone/>
            </a:pPr>
            <a:r>
              <a:rPr lang="es-CO" b="1" dirty="0" smtClean="0">
                <a:solidFill>
                  <a:srgbClr val="FF0000"/>
                </a:solidFill>
              </a:rPr>
              <a:t>5)</a:t>
            </a:r>
            <a:r>
              <a:rPr lang="es-CO" dirty="0" smtClean="0"/>
              <a:t>. </a:t>
            </a:r>
            <a:r>
              <a:rPr lang="es-CO" dirty="0"/>
              <a:t>Así también en nuestros días, antes de la destrucción del mundo causada por la segunda venida de Cristo, Dios nos ha instruido ampliamente por medio de las profecías de su Palabra </a:t>
            </a:r>
            <a:endParaRPr lang="es-CO" dirty="0" smtClean="0"/>
          </a:p>
          <a:p>
            <a:pPr marL="0" indent="0" algn="ctr">
              <a:buNone/>
            </a:pPr>
            <a:r>
              <a:rPr lang="es-CO" dirty="0" smtClean="0">
                <a:solidFill>
                  <a:srgbClr val="FF0000"/>
                </a:solidFill>
              </a:rPr>
              <a:t>(</a:t>
            </a:r>
            <a:r>
              <a:rPr lang="es-CO" dirty="0">
                <a:solidFill>
                  <a:srgbClr val="FF0000"/>
                </a:solidFill>
              </a:rPr>
              <a:t>ver CS 652, </a:t>
            </a:r>
            <a:r>
              <a:rPr lang="es-CO" dirty="0" smtClean="0">
                <a:solidFill>
                  <a:srgbClr val="FF0000"/>
                </a:solidFill>
              </a:rPr>
              <a:t>656). </a:t>
            </a:r>
            <a:endParaRPr lang="es-CO" dirty="0">
              <a:solidFill>
                <a:srgbClr val="FF0000"/>
              </a:solidFill>
            </a:endParaRPr>
          </a:p>
          <a:p>
            <a:endParaRPr lang="es-CO" dirty="0"/>
          </a:p>
        </p:txBody>
      </p:sp>
    </p:spTree>
    <p:extLst>
      <p:ext uri="{BB962C8B-B14F-4D97-AF65-F5344CB8AC3E}">
        <p14:creationId xmlns:p14="http://schemas.microsoft.com/office/powerpoint/2010/main" val="2118343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 calcmode="lin" valueType="num">
                                      <p:cBhvr>
                                        <p:cTn id="3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 calcmode="lin" valueType="num">
                                      <p:cBhvr>
                                        <p:cTn id="47"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8"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49"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50" dur="1000"/>
                                        <p:tgtEl>
                                          <p:spTgt spid="3">
                                            <p:txEl>
                                              <p:pRg st="5" end="5"/>
                                            </p:txEl>
                                          </p:spTgt>
                                        </p:tgtEl>
                                      </p:cBhvr>
                                    </p:animEffect>
                                  </p:childTnLst>
                                </p:cTn>
                              </p:par>
                              <p:par>
                                <p:cTn id="51" presetID="31" presetClass="entr" presetSubtype="0" fill="hold" nodeType="withEffect">
                                  <p:stCondLst>
                                    <p:cond delay="0"/>
                                  </p:stCondLst>
                                  <p:childTnLst>
                                    <p:set>
                                      <p:cBhvr>
                                        <p:cTn id="52" dur="1" fill="hold">
                                          <p:stCondLst>
                                            <p:cond delay="0"/>
                                          </p:stCondLst>
                                        </p:cTn>
                                        <p:tgtEl>
                                          <p:spTgt spid="3">
                                            <p:txEl>
                                              <p:pRg st="6" end="6"/>
                                            </p:txEl>
                                          </p:spTgt>
                                        </p:tgtEl>
                                        <p:attrNameLst>
                                          <p:attrName>style.visibility</p:attrName>
                                        </p:attrNameLst>
                                      </p:cBhvr>
                                      <p:to>
                                        <p:strVal val="visible"/>
                                      </p:to>
                                    </p:set>
                                    <p:anim calcmode="lin" valueType="num">
                                      <p:cBhvr>
                                        <p:cTn id="53"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54"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55"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56"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224136"/>
          </a:xfrm>
        </p:spPr>
        <p:txBody>
          <a:bodyPr/>
          <a:lstStyle/>
          <a:p>
            <a:pPr marL="0" indent="0" algn="ctr">
              <a:buNone/>
            </a:pPr>
            <a:r>
              <a:rPr lang="es-CO" sz="3600" b="1" i="1" dirty="0">
                <a:solidFill>
                  <a:srgbClr val="FF0000"/>
                </a:solidFill>
              </a:rPr>
              <a:t>¿Qué estaba predicho sobre el don </a:t>
            </a:r>
            <a:r>
              <a:rPr lang="es-CO" sz="3600" b="1" i="1" dirty="0" smtClean="0">
                <a:solidFill>
                  <a:srgbClr val="FF0000"/>
                </a:solidFill>
              </a:rPr>
              <a:t>profético </a:t>
            </a:r>
            <a:r>
              <a:rPr lang="es-CO" sz="3600" b="1" i="1" dirty="0">
                <a:solidFill>
                  <a:srgbClr val="FF0000"/>
                </a:solidFill>
              </a:rPr>
              <a:t>en la iglesia verdadera</a:t>
            </a:r>
            <a:r>
              <a:rPr lang="es-CO" sz="3600" b="1" i="1" dirty="0" smtClean="0">
                <a:solidFill>
                  <a:srgbClr val="FF0000"/>
                </a:solidFill>
              </a:rPr>
              <a:t>?</a:t>
            </a:r>
            <a:endParaRPr lang="es-CO" sz="3600" b="1" i="1" dirty="0">
              <a:solidFill>
                <a:srgbClr val="FF0000"/>
              </a:solidFill>
            </a:endParaRPr>
          </a:p>
        </p:txBody>
      </p:sp>
      <p:sp>
        <p:nvSpPr>
          <p:cNvPr id="4" name="3 Rectángulo"/>
          <p:cNvSpPr/>
          <p:nvPr/>
        </p:nvSpPr>
        <p:spPr>
          <a:xfrm>
            <a:off x="467544" y="1916832"/>
            <a:ext cx="5328592" cy="2308324"/>
          </a:xfrm>
          <a:prstGeom prst="rect">
            <a:avLst/>
          </a:prstGeom>
          <a:solidFill>
            <a:srgbClr val="FFC000"/>
          </a:solidFill>
        </p:spPr>
        <p:txBody>
          <a:bodyPr wrap="square">
            <a:spAutoFit/>
          </a:bodyPr>
          <a:lstStyle/>
          <a:p>
            <a:r>
              <a:rPr lang="es-CO" sz="2400" b="1" dirty="0">
                <a:solidFill>
                  <a:srgbClr val="FF0000"/>
                </a:solidFill>
              </a:rPr>
              <a:t>Apoc.12:17; </a:t>
            </a:r>
            <a:r>
              <a:rPr lang="es-CO" sz="2400" b="1" dirty="0" smtClean="0">
                <a:solidFill>
                  <a:srgbClr val="FF0000"/>
                </a:solidFill>
              </a:rPr>
              <a:t>19:10</a:t>
            </a:r>
            <a:r>
              <a:rPr lang="es-CO" sz="2400" b="1" baseline="30000" dirty="0" smtClean="0">
                <a:solidFill>
                  <a:srgbClr val="FF0000"/>
                </a:solidFill>
              </a:rPr>
              <a:t>.</a:t>
            </a:r>
          </a:p>
          <a:p>
            <a:r>
              <a:rPr lang="es-CO" sz="2400" dirty="0" smtClean="0"/>
              <a:t>Y </a:t>
            </a:r>
            <a:r>
              <a:rPr lang="es-CO" sz="2400" dirty="0"/>
              <a:t>el dragón fué airado contra la mujer, y se fué a hacer guerra contra los otros de la simiente de ella, los cuales guardan los mandamientos de Dios, y tienen el testimonio de Jesu Cristo.</a:t>
            </a:r>
            <a:r>
              <a:rPr lang="es-CO" sz="2400" dirty="0" smtClean="0"/>
              <a:t>.</a:t>
            </a:r>
            <a:endParaRPr lang="es-CO" sz="2400" dirty="0"/>
          </a:p>
        </p:txBody>
      </p:sp>
      <p:sp>
        <p:nvSpPr>
          <p:cNvPr id="5" name="4 Rectángulo"/>
          <p:cNvSpPr/>
          <p:nvPr/>
        </p:nvSpPr>
        <p:spPr>
          <a:xfrm>
            <a:off x="4211960" y="4293096"/>
            <a:ext cx="4666434" cy="2677656"/>
          </a:xfrm>
          <a:prstGeom prst="rect">
            <a:avLst/>
          </a:prstGeom>
          <a:solidFill>
            <a:srgbClr val="FFFF00"/>
          </a:solidFill>
        </p:spPr>
        <p:txBody>
          <a:bodyPr wrap="square">
            <a:spAutoFit/>
          </a:bodyPr>
          <a:lstStyle/>
          <a:p>
            <a:r>
              <a:rPr lang="es-CO" sz="2400" dirty="0"/>
              <a:t>Y yo me eché a sus </a:t>
            </a:r>
            <a:r>
              <a:rPr lang="es-CO" sz="2400" dirty="0" smtClean="0"/>
              <a:t>pies </a:t>
            </a:r>
            <a:r>
              <a:rPr lang="es-CO" sz="2400" dirty="0"/>
              <a:t>para adorarle. Y él me dijo: Mira, que no lo hagas: yo soy consiervo tuyo, y de tus hermanos, que tienen el testimonio de Jesús. Adora a Dios; porque el testimonio de Jesús es el espíritu de profecía.</a:t>
            </a:r>
          </a:p>
        </p:txBody>
      </p:sp>
      <p:sp>
        <p:nvSpPr>
          <p:cNvPr id="6" name="AutoShape 2" descr="data:image/jpeg;base64,/9j/4AAQSkZJRgABAQAAAQABAAD/2wCEAAkGBhQPEBUUEBAVFBIVEBQVFBAVFhAQFRUXFBAVFhQSEhQXHCceFxkjGhcVHy8gIycpLCwtFR4xNTAqNSYsLCkBCQoKDgwOGg8PGiwkHCQsLCwsLC0sKiwpLCwsLCwsLCwsKSwpKSwpLCwsKSwpLCwsKSkpKSwpLCksKSkpKSksLP/AABEIAOoA1wMBIgACEQEDEQH/xAAcAAABBQEBAQAAAAAAAAAAAAAAAQIEBQYDBwj/xAA+EAACAgEDAgUCAwYEBQMFAAABAgMRAAQSIQUxBhNBUWEicRQygQcjQlKRoWJywdEVgqKx8BYzsjRTkqPC/8QAGQEBAQEBAQEAAAAAAAAAAAAAAAIBAwQF/8QAJBEBAQACAgICAQUBAAAAAAAAAAECESExAxJBUaEEE2GB8fD/2gAMAwEAAhEDEQA/APbCcaWxScaTmgJxhl+c5aiWhma1HWijEk8e2dMMLl0m5aanzccJMws3jGjwcldL8XrIaPtl3wZSJ942QfHb8ol64vvkn/iII75x9ava1DYbsqoupC6OOfXEY0bWmLkGLV2M7DVCsaakXi3kddSDnVWvMD8M5+aN22+auvi6v+v/AGxs7kAbe5YDm6qxfb4vMHbC8QnC8AJxhxxxuaDDDDAMLwwwDExcMBMXDDAacaxxxzm+BTda6l5S/OecdT6yGlAc7ULAMwBYgXya9c1/iyWweDYGeTdVmJbj3z6X6fCXHbzZ3la6xC7uNNvljTneFPb+ZgO2Tn1x00EavpWSQ23nkkblPalym6OWEErLrRCxIRoLYM6m+TXFZeaqRIAE1kp1Z/DgQlJCwQnkA3l5ZXev9ZpI6d18sc0em6jfGYPpKkNZXgn75rdHGD2vOPnwkq8Gj08RJsZbQ6X39sruj8cemXbPXC1fHBO2xTcX6Hj+2eLK6rtI5HSVkacEfbJqzEH0IIsKGZmI3KN3Iuu/9MhdTloHJ9jTppG+cmrqR2B++ZJOr898myawKEPH1puPFXTsLJ+2VcWbaFHG6x3IAv149Ptyf651mbt/56jKbR64sn0i2JcAXQJVENX9zlm57H5q/uRWTeFJWGctMxIO4i9x7dgL4HzxXOdcAxDinG3gGGGGAYYYYBhhhgGGGGA040445zkasCn67pQ6HgZ5Z1LoZMh+k3f/AJWem9R6kF+2ZrXa1S157PDncI5ZTbGN4YbhipIDAlfcA2QfuM2Wk6Dpn1BeIRpFIhR9O26M/URxGNv0vYB4PcevOdB1BSK9awgK38ZPmyvk/hWF9Ur/AIJHASpHYmiRRI9CR8jOMtL2HA9suVI1kfllqmRTsc/xr8/6+x5yq0nTTGyjUNt3SCNYyHNsQSFYhSBYBrnnOP7vHPbbhyn9J1pIJCkhRy1GhXufTLvR6xZmYLdqotgG22w4Cv2LUfQ8XkLU6RnQxCQRA1sVYypF1fZgpP5uBV3z8xNFu0W9Y08xC24xjcJA+3utk/mCg89yG9c8uXlm+XWYb6Xb6fYq/UbFIXJLEgkn17EtX29Mpeu9RUDb69q7H++dIfEnmOD5TpGOdzCwx71a2tj2vvV9snzzJqkaN1VgQQeQaNclD/hNDdxz9svDPG8xNxs7ebP1EBzRy41+qPk6Qg/m07H+kp/3zGanp8keqMTcMJNhLWo71uJ9B65tkEZ/DRiRGaPTchdxBBmIDqa/KSDya7HPZnccbjy5Yy3a26JqBvjjsl1Z3ag1APGpWzVfwG/uPfLDrHTxL5dtKhXUwKSjbA4tWHobF8cexxem6YRuqg39ItqrcNpIP2vO2qYusRAPGphZq5pVC2T8C88e99u07WmjWkAHoAOeTQUAWfXtnfOEB4PwR/8AFT/rnUHKSUnEwwzQYYYYBhhhgGGGGAYYYYDM5zJuFZ0xDgZPrmh9QMx3UJK4rPUNbpAwN5mNd0MOfy/rnfDOfLnZWX0MbSDmh85Ph0xqqs+4/wBssh0Tyxwecf0+II26Sti8ksSB8cDlj/hHfNuf0aU0OomSZEgXdLYaiwRYo/45pn7KgH9SaGRvGn7TzsaLRfU5XY2tAZFtgRWnJ5I7/V/TNB1pU1YESD92UEswO1S+3d5SuF7i04XtmGi8PnqGr8uMhVUSEGrUBV2K7Dubcnj4+M+X5PNbnqdvp+HxY+ntl1Gj8A+I5IdNFDrXsOpMErktX7wr5Uh/l/LR9Lzdya3kGwrAD892p9AxU8qfQ9sxXiPo6QHTQqL8rRV99oIv9St516V1aSICORPOi8tCoY0yb1/Kj96sZXkwveLy+0tX00ke/cF2ux5aCWVdx9yEWj+o++SY0ZhbkFR3MjSPQ/xNe0foczfUPGEMCkxab69oP121bhYJsX898Zrk1X4SPfLJ+PnPmfQ7xrp0P5UCqQBQq7sk3nDHx59114vST1vp0JYOI1BZyvmRl3BauA4bsbFfqM6aTREAkAAbVs0ATSjv/f8Arlfq68sUtsNs24fQBLpnXzGUfw3G+6vah6Zb9GcztNtDFQyEMfy8pWxOOw2X/wAwzr4fLl7ft59p8njnp7Yp/VeqjTazfKUWHylXcSVYPvcjezVGqbbokgk2Oci9UK6zS6d4ZJFjOujawpR5ERwCihiLVioAPYjnm8s+rw+Y2oWrvTQgCt3LTzAcYnUdUp8pV+phqoWZR3RdyEuw9FGdrw5Q/oXW/wASW2wyKoamkcKg3BVXaoskmwb7VlyuQ+l/lYj1mkP9WyaMvHpN7LhhhlsGGGGAYYYYBhhhgGGGGBzwwwzGGSixWRPw9HnJ2NK4FVqtPfpmclKef5ZJ3FxHe07fMZdyxluwYjkDNZrpgtADc7fkjHdvkn0Uep9MzGs0qxao72eRx5GrniUxoh2yeXHJECu5ghT8oIvj17vet1Kk6joTtGwhKh2G0ljtFURuLAE8W3A/mzp0HoMfToSu4ySNW+Qir23tRR6KLPrzZOaGb6RxlemlLtbZyuM9t/K/fL19fhT63RnUalL4uIr8gc/75XT6Eqqn08qEj5pHb9M2kWlAkB9hX/TkCXRWqAjgmBft9Ei/65Xq5svrenrGfMKbyqAiI7gtxsfqY/Aqh6mvTO3QPEizSkSuBas7sVUXtskHn0HPHtl42mWTymY8EUx/zxBD/wBaMP1GeedT6cYGBUfUkrxsTX5kNAkfKkHIyl7Vjlrj4SJutea+sKoV2ayIRoaJqbSSQNf38pWI9KPtmz8KL5MEkUjDejDge5gR2IA5Itu+eceFNMVZAy75J9QTt53ACTZJK3yV3ov+aQ56XoEcz6kSaWUxyzq6uViUKDAqWhLXQKnngixQIzz+Oby9729vm1jj6Trv/vyg9U6/GVeczbFIkSSDaolZYQzWpdQeOW7EUbHc5Hg8Kwa5g8don4aCaJGDOiPMWdpRGx/PRFX2u6yRoOgw6fpMiiNSZNxmZgpaQnUbTvYAFuKA+Bl502YNq5QvApUFVVxpCXWvSt4Gd5N9vP7a3ozwjqXkgbzITCVmkTaTu3MrkO4PqCfX75eg5V9ClBhv3nnP/wC5ssgc6Y9OeXZ+GIMXOiRhhhgGGGGAYYYYBhhhgc8MbgDmB2cNaXEbGEK0lfQrkqpNjuQD853xC2BkeidVaJZptUN317d5+l94YqdKqVYogG+x3WOAKn6Xw+krjUatN052kLbBYlWysYAPPck7r5PbKXxNqtUNbGKSzJWijZn8qRlFt5zKv7thwaN36cA5tI7obq3bRdci65q/S7znvavgpW++PoKMUCs4yvldcsNge5D9z/2GAHA990R/66GLphz/AMx/0xY1/wDiv9if98RKt06hkkQd1eVR61+8Lj9Qbyj13SRrSfLljDOoYKxNlkWgwKgi67i77HJ+tXZ+JO+NVMjWJeVq1Yvtvmr7evrmd0njXTawNAyB4QxqTcQxJunVgBtcg2dppbA9MxWuNrbwd0WOGeQyIPxIG1Te6lHDbfk8EkelfN6rVSiONmYgAKeT2F8C6+SMwX42OORH0ioBHKUAG6m/dpZYkks3JH6jNvrdMur07oGISWMhXU8i+VZT7ggf0yeuG73VHLqR/wAKe9pKsyHYfMUkarkoR3HN4mg0Cx9Rl1EcZkd9NEbDGgJCN9LdAkxqeBz6nI3g7wXpx02KNt7hvMdiWKkmRmDDjsKAFDLLomji0+qlgh9IVbaWaRrZgxJ3Emvr/tk6u17mrDOhfiYl8t9MSvmudzMiEK8liv5iASTYHbi7zRAVi47Lk0i3fJQ2OvOdY4HLlSfhiYuUDDDDAMMMMAwwwwOGGIDi5gXEOGGAnbHgY3HFszoI5zmkdnHLzjzxk99tInc/f/QZwi1isWCG2Fjb8gkenpeOhe2b/N//AAuZrxb0YB01avIjI4WUIyLvjalLMXsADizR9xzm28cNmvlF8QaTS6ixrnCoXBKqzqd2xQwUqQStgi+2ZDrvhEQhpNFv8qlR90ilyTypdRQC1wDWarxR0XzNNGqfTtk2oGFME8tQPMsA8H1/x898zmh1TSaZtLqd0U0aXFPy6hWIYJIQPrRWNe4BGccrbdX+nbCSY7n9xN8JzRJo5pPL8xwQ/wC8Ic/XX0gdl+kOSR/KPbNR4G6us0TIGurkjHtE/YA+tHn/AJhnk2ii1JMunhhcu6lFCWysGBDmNzQHBI57AnNx4ZjYeXHFFtkOlSMkbn8tlhWN93IBUOhPPFgHnNx3eanOScRs/Dy7tFCLIuP8w4/ib17ZxPhONpC5mn5IJUSbAdqsq8qoYUGPY5VdF8L6zTghdRFGA+1Aql1MW4t9cfbeLIsED1POa4Zs/mJvF4p0UW1QASaAFsS7Gv5mPJPycXFBwIzqggOPAxlZ0XEYXDDDKBhhhgGGGGAYYYYEbFxm7HA4DsMS8XMATjQMWsUZnYd2xl2cQm8UtXbMo5I31n/N/wB4856+IOgRhayPsPbsym/7DEZtsg/xSp70f3bDv9wMfqWpoR76iv6Ruc3sYaSfyWMZ48mQsR9IBFDbJZ5sigeea+MxOl6z+FEBlkHkugkkA3bXeYlqcjmgqoa9vtnp3iLo0cxiaSMOSXFni/3nCkjuOSP1OZPXeD4NGU1EgMrNIywQyENFF9RChVA5Au+boUBVZwy4dfHzdfam1nUdRqn83RaYxqNptIpHibsGb61UqCNvZq+ObzdeENHNNqPPm0zaMoCGgLq/mswKh19VSq4PqBknUdRLaEM63I8ccfNVvlGzZ/mAt29BwPTF6b4hCwxuzWv4hIgfffsV/wBNzf2ypZLxC7uLXDEIxTkDXdXSLfbAeWoLE0a3XQ/oCc6uaX2zhH1WJnCCVC57LYs/b3yrgn1E0ZkMe6IraxNSGQd9zX2UjsD39fmk6jqb51fS4x6+agVHQdr3WCCPcHIuXqvHDbcnFU55/p/GkcVKuscndSQalVfzOOI0mQbg1dibzT6DxKsqbiFS+ytICfvSqcqZS8suGUXmGVf/ABgXQMRPovmkE/bcgyVFrgSFZWRj2DVR+FYcE/GVLKnViVhiYuawYYYYBhiE4YEO8cGxmOBwHDHDGA44HMaXEwxRxmVgxlc444y6yK1w1T7/AKFcoBTvKOyhGVq+Sar2Av1x8LlkDOKO5mUULA3EIeex217d85x9PUHuSl2Iz2HLGr9Vsk0clPycbrVZ1ONUVpSfyoSEoVYU7a+7bePfMl466qkSKLDSQhEgT+aVk2ksPXaOT/lHvmh8SatEMaOSAzbiF5YiMbgFHr9ZT+medaycT65XlBd1J2Re7Asd8jfcf29hnN0x45WPi7xCNLpYIY/qmC7Ik7neymNp5PdrLkD09fbIHhrSNPq9BphJuWEtNL6giM72bjjmRtv6/GUHVdSX6gSxMrgfVX0qgAIEUZuhzttj7ms3v7GYBIuq1R27mmGnQA8IkKhiB7As367BlYzfLcstSR6H1B5PKfyVDS7G8tWNKWPbcT6Z434iWXSxJp5izzL+8K7BEkoV2ZlZRuZoxt72tqR+W89rGVXW4QShZRW7y/MKhtok4Ibj8pIHB4vbeXlN8ueGXr8MD4i0b7zqI9UzB1jcEXFtWQKwaMbiGFEHk5x/9T6vSgbncx8AsFEx5/ifaS7MfdqHtk7rtPEihKHkCOlI2qRFtK7eyVZ5HsRmUi6N1OOvwZkZQKD/ALv6RwCVtRRIHcWci+P5i55eNZaR+reJotbqIYhp6cThpdQf/dZFUl0rjYCBR9ee+elr4kBFfhYu3svH3Hc5590Xwb1DSTx6s03liQlAjg3IDu+plpzZsk+2afT/ALTSx2zRvYPIBDv9wgvj7LjKXXZMpeouh+FkH5ljc9yxdRd9ti9x9yBkPqTS6Mbh5s2n/lCbY6/mUbdykcUyt6YarU6XWLyAhNDdJe4N7+UDtP8ATK89GmgQ+T1CGSPi4vKij+n2X95V/HGROevwqz7/AC1fhrxfHqT5ZkBcgmNuxkUd1P8AjHr75pQ+eGxdLEk1aSaSV9246cI0JFEEkMDS/BBzTfjupab/AN4yFLH0eYD2rgzEcD04JOdJn9uVxem7sLzB/wDqtWRi+sl0ygDfK6MET4h8xCW9OWIv2zPavxRqZOnrKJNQJEaOZJHAQSIzvsClAFb6UJI570cq5kwtetFsM5wzh1DqbVlDKR7MLH/fDLc3G8UHOYOPwo68UHGA4oOB0vFxmOBwHYbcAcLwwbcUDExcDE+I4i+uJ8xQq6YqI7kWUnzCxK0jHbXqAf0zAdMSb8S40em8wcDckbyKnJBLvMVN/DD+G9pz2bq3RItUoEgIIBAdWZGAPpY7j4OYnqXhDVadVTSvNMAaWHeIoVFfmYlartwtnOWU56dMbNMT1DoL6V905mDSPRRPwy7iatnZgxKiv5M79H6s2im0/wCHkkQSGJpAhWQTWzR+WybQOCdt1Yon4F5N+zeTUOJNa0pKrtEUKmCFR7Agb2N8liRf9sovEHQIdC8GwFVUMFZixYNv3ck/LWMzLG447264ZY5XVjdfs661I+r12nmnaUpM0kZYliFEzoQtntXl/Gb11BHIBFdjyD8EZ4x+znqbSdVAjAAqVpT2O1tx+r4LlK+c9orK8dtx5c/NJMuFLP4RgeQOVNBw/lWojLA3bCrPPNXlyor7e2LhnRyByk654S0+sFyRhZPSVPocce/Y/rl3jSMDzTqPgR4L/dLPHuBEgOqaQAX+eNZAK+yn5yoeJ4QJIXRgCP3SpADX8rBg718cH7Z7DkbUdOjkNtGpP81bW/8AyWj/AHyLhLyueSx51D12LU7V1elmu+G2O8Yoe8hIU9/SssF6YGA/Cy69WHCrG0ZT7MBQAF5a9Z/Z5p9RyAUfk7x9ZP33HMtL+yCUyDZqwkVncV3o+091QLwCe1+l+uR65dVfvj8cKJ+qPrdPrNPJqJdXKNyxMVIjQQv9f1ni3bizzSjnFj6rC3S4o0iKyQgEKCzB0BKyFVbkkM7k/LNnpcXgWERCLe2xV2qqhFVRVUq1x97v1zLaz9k8yTpLpNZGNrg1NGxKjdfAWw5rjnv65uWF+Om4eTHvLtof2ZaxpenIzfkEkqwmiLiV/oIv0/MB8DFzUBQOFACjgAUAB6AAdhhnSTU04W7u0S8W8YHwLYa6g4obOKSg9ufkdv644nNHXdjg2RBrATQNn1+P1x3nV3ydt0lh8UNkD8VnRZ+MzZ61MvDdkL8ReQtf1h4ufILxi9zrIgKqBbOUI5+wN8YmR61dbscMjpJfKncPRl+oH2IIzOeKP2gQ9OlSJ43kYoXkCFR5SbgqM4PqxJoeyk5U5ZeGsyu634eg10ezUxCRRzdlWX5VxRX+uYrTePtX1GTZ07TKqbgGmf6/LWxzKfyKe/0jceM0Gj8KtLz1Cd9T9RIhLOsI9iUB+r7HgZVn2mX6c9HptJpCIunaVGlY/wAG7YKH5p5wD244sn2GaXSo20eaQz/xFRS37ID6Djvzxj4ogihUAVQKCjgD7DH5jReITiXiYC3heGGAYmLhgGGGJgLhiYuAhwwxcCrvK/qup2sqsH8tl7oVFvvFK5PYUQePnvtybu+f/Pc5R9T6nHqE8lGRmdQzksoEMJY3M7A8EgEKAdxJvgc5gd1DrDrqRC1AeWsqpGXZmAZ1Pm0LC2qnaO4I55zms0u6U7/qdfpSS7AFigFalFC+PgWecgPrlaWXazU2nVTIAoLNE/l+fIw/KlSJxdHZz2yo6X1ravlht8hZmLHdR3G6V6+oDdwe3bIyuno8WHs2Wl1RVFLsCxUXQ2qDXOwdwM5S9U575QzdQI4IoV3v2yFJrTRo01ED71x/fOdr1Y+KNUvUMkafVFvXMTp+vqyB93Gwsffiw39wRlnouossShiS55a/TcSdv6WB+mYZYT4ambV+gx8D2pFkWCLBKkWO4Ycg5n4NVfc5PTVjb35yZeXO+PUZPqLaWLSvIHlWdpN7Qxah0ZX8wh/MFkAfLD+IV3zNeFOjydRlZUZfqAdnYtJtSivmSEm2a6AHfnuAOWePtdE00yxbRIEgLsO1XLIzWOK2sgv1+kZ6b+yzw8NLoInZammjV5GqmKtbRIfalYcf4s9mFsjw5yW6afo3SI9LCsUSgKoHYBSxqi7V6nLCsaMdmM0XEwww0mGGGAYYYmAuGGGAYYYYBhhhgGGIThgUE8aupRxuRlKsp7FWFEf0OYnp3VVhWQakxkBqbdtLOmnC6dCi19TOymx6dz+bNT1Wd0glaEbpVidkX3YKSAPk+nzWeSarU/iYA6PGWAQSSBSpV5S7LCrGg1ABnZrJ9u2S2LDxTq6SFitkNJC0chsjd9ZQxhQoAaPvyb9cTSdReYzK7MNhGwE/lpyK+VBUgd+AMptTr31U+6bbsRtlqxMbFl3syFwACdq8GuGNZE0nVVjlcliN5Br84trZuVvjcT65N6erx5SZNFP1Pyn2WfLPbu2224A7n1zjqOrgGg3OwMB33E8gD9B/fKrU6sMVN/lcEdx6Ef65Hacecprjjnj0ByJy9GWVx+SIWE7RhyF83aDdUPMFH29Sc0f/ABKT8Sf/ALY45Ir3tfnM3pR5stjuTf67iT/asufwjzFgqjbRC7uLo1x/yjvlWbcscvX5aTp/VmdlIQiMqfqPF9q282fX09Mi+L+vqmlkUPTtSiueLLPyOxpGHNd84BX0kQNCSXnYm4qDxxZPoPUmhmM1WjkZC5PmjeZJXUGRSxO40R3XkixY5POVh4udo8v6jeOo46TRvPLDpVAHmtCGCKFY7iAS57khbPsL4GfU8MQRQqjhQFX7KKH9gM8H/Y70VtTrWnAYJFZeY0LMtkRoewJHeueSeOM96XOteOH4YYuS0YYYmAuGGGAYmLhgGGGGAYmLiHALxLwwzQYYYZozG/PLOoaJBr9bpVQGNkTUKgHKSsq/UCO1Fjz856bIbBo0fQ1dfNeuYjrfgfe7y7pZXdwzbfKjY/TVXxS0AKJrjtkWNl1y866WbEnnDcBERsY3T7lVib/i+kD4rEhTc7LuslFEZqwRa2Krn24/lzTQ/sw1akspgU2SFZ3agT+ViqbTX++Sm/ZnqSELyxMVJPlgFQpPJAYrRs/Ao85uo2ZajPaTSOwqSNk23zXHf0o5MPRQWHcjtXYVyb4s324y703hTUg7ZIN6i/qEzyNXoPyAE/OVOuM8TERwbyZWCxCCbcB3VTIm0M3wB72cTGRt8m3CKTyjtRQSG+kClFEfUWN2a+/PqBxkqbrwiG0iuKcxbVI+r+JiwoV8euQvwepftpCGItgqtCiAclpJCSb47WD9Pb0xV0kqHiAiMc7ggJdvRQOSWLV/X0y9Rz96jSal5ozJTopG/a5jK0v/ALhBNFh27D1qzln0HoM3UZXXRuSu4DzwJRDEm66dn7gKaEQBawOQLzfeEP2eqUE2vR/Ndf8A6ZndEQbiQzCNhbkG6bt9832i0aQoEiRUQdkUUB8/f5zLfo19ofhrw5F0/TJp4Adq8lj+Z3IG6Rvk129KAy4UYxTnUDJUMMMXDBhhhgGGGGAYYYYBhhhgGJi4YCYYuGA3FxcMDE+ZhvzngMDur51VsjDOq4alI+d0bIi53jwxIVQRVCvb0/pkhAMjR5IXBpIU48HOS51GGuiNnUHOIzoMMPvDExRgLiYuGAYYYYBhhhgGJi4mAYYuIcAwvEwzQt4Y04YH/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28" name="Picture 4" descr="http://countrywebsites.lds.org/ar/images/stories/Laminas/201204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2044495"/>
            <a:ext cx="2736304" cy="2052997"/>
          </a:xfrm>
          <a:prstGeom prst="rect">
            <a:avLst/>
          </a:prstGeom>
          <a:noFill/>
          <a:extLst>
            <a:ext uri="{909E8E84-426E-40DD-AFC4-6F175D3DCCD1}">
              <a14:hiddenFill xmlns:a14="http://schemas.microsoft.com/office/drawing/2010/main">
                <a:solidFill>
                  <a:srgbClr val="FFFFFF"/>
                </a:solidFill>
              </a14:hiddenFill>
            </a:ext>
          </a:extLst>
        </p:spPr>
      </p:pic>
      <p:sp>
        <p:nvSpPr>
          <p:cNvPr id="7" name="AutoShape 6" descr="data:image/jpeg;base64,/9j/4AAQSkZJRgABAQAAAQABAAD/2wCEAAkGBhQPEBUUEBAVFBIVEBQVFBAVFhAQFRUXFBAVFhQSEhQXHCceFxkjGhcVHy8gIycpLCwtFR4xNTAqNSYsLCkBCQoKDgwOGg8PGiwkHCQsLCwsLC0sKiwpLCwsLCwsLCwsKSwpKSwpLCwsKSwpLCwsKSkpKSwpLCksKSkpKSksLP/AABEIAOoA1wMBIgACEQEDEQH/xAAcAAABBQEBAQAAAAAAAAAAAAAAAQIEBQYDBwj/xAA+EAACAgEDAgUCAwYEBQMFAAABAgMRAAQSIQUxBhNBUWEicRQygQcjQlKRoWJywdEVgqKx8BYzsjRTkqPC/8QAGQEBAQEBAQEAAAAAAAAAAAAAAAIBAwQF/8QAJBEBAQACAgICAQUBAAAAAAAAAAECESExAxJBUaEEE2GB8fD/2gAMAwEAAhEDEQA/APbCcaWxScaTmgJxhl+c5aiWhma1HWijEk8e2dMMLl0m5aanzccJMws3jGjwcldL8XrIaPtl3wZSJ942QfHb8ol64vvkn/iII75x9ava1DYbsqoupC6OOfXEY0bWmLkGLV2M7DVCsaakXi3kddSDnVWvMD8M5+aN22+auvi6v+v/AGxs7kAbe5YDm6qxfb4vMHbC8QnC8AJxhxxxuaDDDDAMLwwwDExcMBMXDDAacaxxxzm+BTda6l5S/OecdT6yGlAc7ULAMwBYgXya9c1/iyWweDYGeTdVmJbj3z6X6fCXHbzZ3la6xC7uNNvljTneFPb+ZgO2Tn1x00EavpWSQ23nkkblPalym6OWEErLrRCxIRoLYM6m+TXFZeaqRIAE1kp1Z/DgQlJCwQnkA3l5ZXev9ZpI6d18sc0em6jfGYPpKkNZXgn75rdHGD2vOPnwkq8Gj08RJsZbQ6X39sruj8cemXbPXC1fHBO2xTcX6Hj+2eLK6rtI5HSVkacEfbJqzEH0IIsKGZmI3KN3Iuu/9MhdTloHJ9jTppG+cmrqR2B++ZJOr898myawKEPH1puPFXTsLJ+2VcWbaFHG6x3IAv149Ptyf651mbt/56jKbR64sn0i2JcAXQJVENX9zlm57H5q/uRWTeFJWGctMxIO4i9x7dgL4HzxXOdcAxDinG3gGGGGAYYYYBhhhgGGGGA040445zkasCn67pQ6HgZ5Z1LoZMh+k3f/AJWem9R6kF+2ZrXa1S157PDncI5ZTbGN4YbhipIDAlfcA2QfuM2Wk6Dpn1BeIRpFIhR9O26M/URxGNv0vYB4PcevOdB1BSK9awgK38ZPmyvk/hWF9Ur/AIJHASpHYmiRRI9CR8jOMtL2HA9suVI1kfllqmRTsc/xr8/6+x5yq0nTTGyjUNt3SCNYyHNsQSFYhSBYBrnnOP7vHPbbhyn9J1pIJCkhRy1GhXufTLvR6xZmYLdqotgG22w4Cv2LUfQ8XkLU6RnQxCQRA1sVYypF1fZgpP5uBV3z8xNFu0W9Y08xC24xjcJA+3utk/mCg89yG9c8uXlm+XWYb6Xb6fYq/UbFIXJLEgkn17EtX29Mpeu9RUDb69q7H++dIfEnmOD5TpGOdzCwx71a2tj2vvV9snzzJqkaN1VgQQeQaNclD/hNDdxz9svDPG8xNxs7ebP1EBzRy41+qPk6Qg/m07H+kp/3zGanp8keqMTcMJNhLWo71uJ9B65tkEZ/DRiRGaPTchdxBBmIDqa/KSDya7HPZnccbjy5Yy3a26JqBvjjsl1Z3ag1APGpWzVfwG/uPfLDrHTxL5dtKhXUwKSjbA4tWHobF8cexxem6YRuqg39ItqrcNpIP2vO2qYusRAPGphZq5pVC2T8C88e99u07WmjWkAHoAOeTQUAWfXtnfOEB4PwR/8AFT/rnUHKSUnEwwzQYYYYBhhhgGGGGAYYYYDM5zJuFZ0xDgZPrmh9QMx3UJK4rPUNbpAwN5mNd0MOfy/rnfDOfLnZWX0MbSDmh85Ph0xqqs+4/wBssh0Tyxwecf0+II26Sti8ksSB8cDlj/hHfNuf0aU0OomSZEgXdLYaiwRYo/45pn7KgH9SaGRvGn7TzsaLRfU5XY2tAZFtgRWnJ5I7/V/TNB1pU1YESD92UEswO1S+3d5SuF7i04XtmGi8PnqGr8uMhVUSEGrUBV2K7Dubcnj4+M+X5PNbnqdvp+HxY+ntl1Gj8A+I5IdNFDrXsOpMErktX7wr5Uh/l/LR9Lzdya3kGwrAD892p9AxU8qfQ9sxXiPo6QHTQqL8rRV99oIv9St516V1aSICORPOi8tCoY0yb1/Kj96sZXkwveLy+0tX00ke/cF2ux5aCWVdx9yEWj+o++SY0ZhbkFR3MjSPQ/xNe0foczfUPGEMCkxab69oP121bhYJsX898Zrk1X4SPfLJ+PnPmfQ7xrp0P5UCqQBQq7sk3nDHx59114vST1vp0JYOI1BZyvmRl3BauA4bsbFfqM6aTREAkAAbVs0ATSjv/f8Arlfq68sUtsNs24fQBLpnXzGUfw3G+6vah6Zb9GcztNtDFQyEMfy8pWxOOw2X/wAwzr4fLl7ft59p8njnp7Yp/VeqjTazfKUWHylXcSVYPvcjezVGqbbokgk2Oci9UK6zS6d4ZJFjOujawpR5ERwCihiLVioAPYjnm8s+rw+Y2oWrvTQgCt3LTzAcYnUdUp8pV+phqoWZR3RdyEuw9FGdrw5Q/oXW/wASW2wyKoamkcKg3BVXaoskmwb7VlyuQ+l/lYj1mkP9WyaMvHpN7LhhhlsGGGGAYYYYBhhhgGGGGBzwwwzGGSixWRPw9HnJ2NK4FVqtPfpmclKef5ZJ3FxHe07fMZdyxluwYjkDNZrpgtADc7fkjHdvkn0Uep9MzGs0qxao72eRx5GrniUxoh2yeXHJECu5ghT8oIvj17vet1Kk6joTtGwhKh2G0ljtFURuLAE8W3A/mzp0HoMfToSu4ySNW+Qir23tRR6KLPrzZOaGb6RxlemlLtbZyuM9t/K/fL19fhT63RnUalL4uIr8gc/75XT6Eqqn08qEj5pHb9M2kWlAkB9hX/TkCXRWqAjgmBft9Ei/65Xq5svrenrGfMKbyqAiI7gtxsfqY/Aqh6mvTO3QPEizSkSuBas7sVUXtskHn0HPHtl42mWTymY8EUx/zxBD/wBaMP1GeedT6cYGBUfUkrxsTX5kNAkfKkHIyl7Vjlrj4SJutea+sKoV2ayIRoaJqbSSQNf38pWI9KPtmz8KL5MEkUjDejDge5gR2IA5Itu+eceFNMVZAy75J9QTt53ACTZJK3yV3ov+aQ56XoEcz6kSaWUxyzq6uViUKDAqWhLXQKnngixQIzz+Oby9729vm1jj6Trv/vyg9U6/GVeczbFIkSSDaolZYQzWpdQeOW7EUbHc5Hg8Kwa5g8don4aCaJGDOiPMWdpRGx/PRFX2u6yRoOgw6fpMiiNSZNxmZgpaQnUbTvYAFuKA+Bl502YNq5QvApUFVVxpCXWvSt4Gd5N9vP7a3ozwjqXkgbzITCVmkTaTu3MrkO4PqCfX75eg5V9ClBhv3nnP/wC5ssgc6Y9OeXZ+GIMXOiRhhhgGGGGAYYYYBhhhgc8MbgDmB2cNaXEbGEK0lfQrkqpNjuQD853xC2BkeidVaJZptUN317d5+l94YqdKqVYogG+x3WOAKn6Xw+krjUatN052kLbBYlWysYAPPck7r5PbKXxNqtUNbGKSzJWijZn8qRlFt5zKv7thwaN36cA5tI7obq3bRdci65q/S7znvavgpW++PoKMUCs4yvldcsNge5D9z/2GAHA990R/66GLphz/AMx/0xY1/wDiv9if98RKt06hkkQd1eVR61+8Lj9Qbyj13SRrSfLljDOoYKxNlkWgwKgi67i77HJ+tXZ+JO+NVMjWJeVq1Yvtvmr7evrmd0njXTawNAyB4QxqTcQxJunVgBtcg2dppbA9MxWuNrbwd0WOGeQyIPxIG1Te6lHDbfk8EkelfN6rVSiONmYgAKeT2F8C6+SMwX42OORH0ioBHKUAG6m/dpZYkks3JH6jNvrdMur07oGISWMhXU8i+VZT7ggf0yeuG73VHLqR/wAKe9pKsyHYfMUkarkoR3HN4mg0Cx9Rl1EcZkd9NEbDGgJCN9LdAkxqeBz6nI3g7wXpx02KNt7hvMdiWKkmRmDDjsKAFDLLomji0+qlgh9IVbaWaRrZgxJ3Emvr/tk6u17mrDOhfiYl8t9MSvmudzMiEK8liv5iASTYHbi7zRAVi47Lk0i3fJQ2OvOdY4HLlSfhiYuUDDDDAMMMMAwwwwOGGIDi5gXEOGGAnbHgY3HFszoI5zmkdnHLzjzxk99tInc/f/QZwi1isWCG2Fjb8gkenpeOhe2b/N//AAuZrxb0YB01avIjI4WUIyLvjalLMXsADizR9xzm28cNmvlF8QaTS6ixrnCoXBKqzqd2xQwUqQStgi+2ZDrvhEQhpNFv8qlR90ilyTypdRQC1wDWarxR0XzNNGqfTtk2oGFME8tQPMsA8H1/x898zmh1TSaZtLqd0U0aXFPy6hWIYJIQPrRWNe4BGccrbdX+nbCSY7n9xN8JzRJo5pPL8xwQ/wC8Ic/XX0gdl+kOSR/KPbNR4G6us0TIGurkjHtE/YA+tHn/AJhnk2ii1JMunhhcu6lFCWysGBDmNzQHBI57AnNx4ZjYeXHFFtkOlSMkbn8tlhWN93IBUOhPPFgHnNx3eanOScRs/Dy7tFCLIuP8w4/ib17ZxPhONpC5mn5IJUSbAdqsq8qoYUGPY5VdF8L6zTghdRFGA+1Aql1MW4t9cfbeLIsED1POa4Zs/mJvF4p0UW1QASaAFsS7Gv5mPJPycXFBwIzqggOPAxlZ0XEYXDDDKBhhhgGGGGAYYYYEbFxm7HA4DsMS8XMATjQMWsUZnYd2xl2cQm8UtXbMo5I31n/N/wB4856+IOgRhayPsPbsym/7DEZtsg/xSp70f3bDv9wMfqWpoR76iv6Ruc3sYaSfyWMZ48mQsR9IBFDbJZ5sigeea+MxOl6z+FEBlkHkugkkA3bXeYlqcjmgqoa9vtnp3iLo0cxiaSMOSXFni/3nCkjuOSP1OZPXeD4NGU1EgMrNIywQyENFF9RChVA5Au+boUBVZwy4dfHzdfam1nUdRqn83RaYxqNptIpHibsGb61UqCNvZq+ObzdeENHNNqPPm0zaMoCGgLq/mswKh19VSq4PqBknUdRLaEM63I8ccfNVvlGzZ/mAt29BwPTF6b4hCwxuzWv4hIgfffsV/wBNzf2ypZLxC7uLXDEIxTkDXdXSLfbAeWoLE0a3XQ/oCc6uaX2zhH1WJnCCVC57LYs/b3yrgn1E0ZkMe6IraxNSGQd9zX2UjsD39fmk6jqb51fS4x6+agVHQdr3WCCPcHIuXqvHDbcnFU55/p/GkcVKuscndSQalVfzOOI0mQbg1dibzT6DxKsqbiFS+ytICfvSqcqZS8suGUXmGVf/ABgXQMRPovmkE/bcgyVFrgSFZWRj2DVR+FYcE/GVLKnViVhiYuawYYYYBhiE4YEO8cGxmOBwHDHDGA44HMaXEwxRxmVgxlc444y6yK1w1T7/AKFcoBTvKOyhGVq+Sar2Av1x8LlkDOKO5mUULA3EIeex217d85x9PUHuSl2Iz2HLGr9Vsk0clPycbrVZ1ONUVpSfyoSEoVYU7a+7bePfMl466qkSKLDSQhEgT+aVk2ksPXaOT/lHvmh8SatEMaOSAzbiF5YiMbgFHr9ZT+medaycT65XlBd1J2Re7Asd8jfcf29hnN0x45WPi7xCNLpYIY/qmC7Ik7neymNp5PdrLkD09fbIHhrSNPq9BphJuWEtNL6giM72bjjmRtv6/GUHVdSX6gSxMrgfVX0qgAIEUZuhzttj7ms3v7GYBIuq1R27mmGnQA8IkKhiB7As367BlYzfLcstSR6H1B5PKfyVDS7G8tWNKWPbcT6Z434iWXSxJp5izzL+8K7BEkoV2ZlZRuZoxt72tqR+W89rGVXW4QShZRW7y/MKhtok4Ibj8pIHB4vbeXlN8ueGXr8MD4i0b7zqI9UzB1jcEXFtWQKwaMbiGFEHk5x/9T6vSgbncx8AsFEx5/ifaS7MfdqHtk7rtPEihKHkCOlI2qRFtK7eyVZ5HsRmUi6N1OOvwZkZQKD/ALv6RwCVtRRIHcWci+P5i55eNZaR+reJotbqIYhp6cThpdQf/dZFUl0rjYCBR9ee+elr4kBFfhYu3svH3Hc5590Xwb1DSTx6s03liQlAjg3IDu+plpzZsk+2afT/ALTSx2zRvYPIBDv9wgvj7LjKXXZMpeouh+FkH5ljc9yxdRd9ti9x9yBkPqTS6Mbh5s2n/lCbY6/mUbdykcUyt6YarU6XWLyAhNDdJe4N7+UDtP8ATK89GmgQ+T1CGSPi4vKij+n2X95V/HGROevwqz7/AC1fhrxfHqT5ZkBcgmNuxkUd1P8AjHr75pQ+eGxdLEk1aSaSV9246cI0JFEEkMDS/BBzTfjupab/AN4yFLH0eYD2rgzEcD04JOdJn9uVxem7sLzB/wDqtWRi+sl0ygDfK6MET4h8xCW9OWIv2zPavxRqZOnrKJNQJEaOZJHAQSIzvsClAFb6UJI570cq5kwtetFsM5wzh1DqbVlDKR7MLH/fDLc3G8UHOYOPwo68UHGA4oOB0vFxmOBwHYbcAcLwwbcUDExcDE+I4i+uJ8xQq6YqI7kWUnzCxK0jHbXqAf0zAdMSb8S40em8wcDckbyKnJBLvMVN/DD+G9pz2bq3RItUoEgIIBAdWZGAPpY7j4OYnqXhDVadVTSvNMAaWHeIoVFfmYlartwtnOWU56dMbNMT1DoL6V905mDSPRRPwy7iatnZgxKiv5M79H6s2im0/wCHkkQSGJpAhWQTWzR+WybQOCdt1Yon4F5N+zeTUOJNa0pKrtEUKmCFR7Agb2N8liRf9sovEHQIdC8GwFVUMFZixYNv3ck/LWMzLG447264ZY5XVjdfs661I+r12nmnaUpM0kZYliFEzoQtntXl/Gb11BHIBFdjyD8EZ4x+znqbSdVAjAAqVpT2O1tx+r4LlK+c9orK8dtx5c/NJMuFLP4RgeQOVNBw/lWojLA3bCrPPNXlyor7e2LhnRyByk654S0+sFyRhZPSVPocce/Y/rl3jSMDzTqPgR4L/dLPHuBEgOqaQAX+eNZAK+yn5yoeJ4QJIXRgCP3SpADX8rBg718cH7Z7DkbUdOjkNtGpP81bW/8AyWj/AHyLhLyueSx51D12LU7V1elmu+G2O8Yoe8hIU9/SssF6YGA/Cy69WHCrG0ZT7MBQAF5a9Z/Z5p9RyAUfk7x9ZP33HMtL+yCUyDZqwkVncV3o+091QLwCe1+l+uR65dVfvj8cKJ+qPrdPrNPJqJdXKNyxMVIjQQv9f1ni3bizzSjnFj6rC3S4o0iKyQgEKCzB0BKyFVbkkM7k/LNnpcXgWERCLe2xV2qqhFVRVUq1x97v1zLaz9k8yTpLpNZGNrg1NGxKjdfAWw5rjnv65uWF+Om4eTHvLtof2ZaxpenIzfkEkqwmiLiV/oIv0/MB8DFzUBQOFACjgAUAB6AAdhhnSTU04W7u0S8W8YHwLYa6g4obOKSg9ufkdv644nNHXdjg2RBrATQNn1+P1x3nV3ydt0lh8UNkD8VnRZ+MzZ61MvDdkL8ReQtf1h4ufILxi9zrIgKqBbOUI5+wN8YmR61dbscMjpJfKncPRl+oH2IIzOeKP2gQ9OlSJ43kYoXkCFR5SbgqM4PqxJoeyk5U5ZeGsyu634eg10ezUxCRRzdlWX5VxRX+uYrTePtX1GTZ07TKqbgGmf6/LWxzKfyKe/0jceM0Gj8KtLz1Cd9T9RIhLOsI9iUB+r7HgZVn2mX6c9HptJpCIunaVGlY/wAG7YKH5p5wD244sn2GaXSo20eaQz/xFRS37ID6Djvzxj4ogihUAVQKCjgD7DH5jReITiXiYC3heGGAYmLhgGGGJgLhiYuAhwwxcCrvK/qup2sqsH8tl7oVFvvFK5PYUQePnvtybu+f/Pc5R9T6nHqE8lGRmdQzksoEMJY3M7A8EgEKAdxJvgc5gd1DrDrqRC1AeWsqpGXZmAZ1Pm0LC2qnaO4I55zms0u6U7/qdfpSS7AFigFalFC+PgWecgPrlaWXazU2nVTIAoLNE/l+fIw/KlSJxdHZz2yo6X1ravlht8hZmLHdR3G6V6+oDdwe3bIyuno8WHs2Wl1RVFLsCxUXQ2qDXOwdwM5S9U575QzdQI4IoV3v2yFJrTRo01ED71x/fOdr1Y+KNUvUMkafVFvXMTp+vqyB93Gwsffiw39wRlnouossShiS55a/TcSdv6WB+mYZYT4ambV+gx8D2pFkWCLBKkWO4Ycg5n4NVfc5PTVjb35yZeXO+PUZPqLaWLSvIHlWdpN7Qxah0ZX8wh/MFkAfLD+IV3zNeFOjydRlZUZfqAdnYtJtSivmSEm2a6AHfnuAOWePtdE00yxbRIEgLsO1XLIzWOK2sgv1+kZ6b+yzw8NLoInZammjV5GqmKtbRIfalYcf4s9mFsjw5yW6afo3SI9LCsUSgKoHYBSxqi7V6nLCsaMdmM0XEwww0mGGGAYYYmAuGGGAYYYYBhhhgGGIThgUE8aupRxuRlKsp7FWFEf0OYnp3VVhWQakxkBqbdtLOmnC6dCi19TOymx6dz+bNT1Wd0glaEbpVidkX3YKSAPk+nzWeSarU/iYA6PGWAQSSBSpV5S7LCrGg1ABnZrJ9u2S2LDxTq6SFitkNJC0chsjd9ZQxhQoAaPvyb9cTSdReYzK7MNhGwE/lpyK+VBUgd+AMptTr31U+6bbsRtlqxMbFl3syFwACdq8GuGNZE0nVVjlcliN5Br84trZuVvjcT65N6erx5SZNFP1Pyn2WfLPbu2224A7n1zjqOrgGg3OwMB33E8gD9B/fKrU6sMVN/lcEdx6Ef65Hacecprjjnj0ByJy9GWVx+SIWE7RhyF83aDdUPMFH29Sc0f/ABKT8Sf/ALY45Ir3tfnM3pR5stjuTf67iT/asufwjzFgqjbRC7uLo1x/yjvlWbcscvX5aTp/VmdlIQiMqfqPF9q282fX09Mi+L+vqmlkUPTtSiueLLPyOxpGHNd84BX0kQNCSXnYm4qDxxZPoPUmhmM1WjkZC5PmjeZJXUGRSxO40R3XkixY5POVh4udo8v6jeOo46TRvPLDpVAHmtCGCKFY7iAS57khbPsL4GfU8MQRQqjhQFX7KKH9gM8H/Y70VtTrWnAYJFZeY0LMtkRoewJHeueSeOM96XOteOH4YYuS0YYYmAuGGGAYmLhgGGGGAYmLiHALxLwwzQYYYZozG/PLOoaJBr9bpVQGNkTUKgHKSsq/UCO1Fjz856bIbBo0fQ1dfNeuYjrfgfe7y7pZXdwzbfKjY/TVXxS0AKJrjtkWNl1y866WbEnnDcBERsY3T7lVib/i+kD4rEhTc7LuslFEZqwRa2Krn24/lzTQ/sw1akspgU2SFZ3agT+ViqbTX++Sm/ZnqSELyxMVJPlgFQpPJAYrRs/Ao85uo2ZajPaTSOwqSNk23zXHf0o5MPRQWHcjtXYVyb4s324y703hTUg7ZIN6i/qEzyNXoPyAE/OVOuM8TERwbyZWCxCCbcB3VTIm0M3wB72cTGRt8m3CKTyjtRQSG+kClFEfUWN2a+/PqBxkqbrwiG0iuKcxbVI+r+JiwoV8euQvwepftpCGItgqtCiAclpJCSb47WD9Pb0xV0kqHiAiMc7ggJdvRQOSWLV/X0y9Rz96jSal5ozJTopG/a5jK0v/ALhBNFh27D1qzln0HoM3UZXXRuSu4DzwJRDEm66dn7gKaEQBawOQLzfeEP2eqUE2vR/Ndf8A6ZndEQbiQzCNhbkG6bt9832i0aQoEiRUQdkUUB8/f5zLfo19ofhrw5F0/TJp4Adq8lj+Z3IG6Rvk129KAy4UYxTnUDJUMMMXDBhhhgGGGGAYYYYBhhhgGJi4YCYYuGA3FxcMDE+ZhvzngMDur51VsjDOq4alI+d0bIi53jwxIVQRVCvb0/pkhAMjR5IXBpIU48HOS51GGuiNnUHOIzoMMPvDExRgLiYuGAYYYYBhhhgGJi4mAYYuIcAwvEwzQt4Y04YH/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32" name="Picture 8" descr="http://www.dkimages.com/discover/previews/760/43389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7975" y="4225156"/>
            <a:ext cx="3714750" cy="2459881"/>
          </a:xfrm>
          <a:prstGeom prst="rect">
            <a:avLst/>
          </a:prstGeom>
          <a:noFill/>
          <a:extLst>
            <a:ext uri="{909E8E84-426E-40DD-AFC4-6F175D3DCCD1}">
              <a14:hiddenFill xmlns:a14="http://schemas.microsoft.com/office/drawing/2010/main">
                <a:solidFill>
                  <a:srgbClr val="FFFFFF"/>
                </a:solidFill>
              </a14:hiddenFill>
            </a:ext>
          </a:extLst>
        </p:spPr>
      </p:pic>
      <p:sp>
        <p:nvSpPr>
          <p:cNvPr id="8" name="7 Rectángulo"/>
          <p:cNvSpPr/>
          <p:nvPr/>
        </p:nvSpPr>
        <p:spPr>
          <a:xfrm>
            <a:off x="7668344" y="2080680"/>
            <a:ext cx="1210050" cy="923330"/>
          </a:xfrm>
          <a:prstGeom prst="rect">
            <a:avLst/>
          </a:prstGeom>
        </p:spPr>
        <p:txBody>
          <a:bodyPr wrap="square">
            <a:spAutoFit/>
          </a:bodyPr>
          <a:lstStyle/>
          <a:p>
            <a:r>
              <a:rPr lang="es-CO" b="1" dirty="0">
                <a:solidFill>
                  <a:srgbClr val="FF0000"/>
                </a:solidFill>
              </a:rPr>
              <a:t>Todo estaba anunciado </a:t>
            </a:r>
          </a:p>
        </p:txBody>
      </p:sp>
    </p:spTree>
    <p:extLst>
      <p:ext uri="{BB962C8B-B14F-4D97-AF65-F5344CB8AC3E}">
        <p14:creationId xmlns:p14="http://schemas.microsoft.com/office/powerpoint/2010/main" val="1245761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1000" fill="hold"/>
                                        <p:tgtEl>
                                          <p:spTgt spid="8"/>
                                        </p:tgtEl>
                                        <p:attrNameLst>
                                          <p:attrName>ppt_w</p:attrName>
                                        </p:attrNameLst>
                                      </p:cBhvr>
                                      <p:tavLst>
                                        <p:tav tm="0">
                                          <p:val>
                                            <p:fltVal val="0"/>
                                          </p:val>
                                        </p:tav>
                                        <p:tav tm="100000">
                                          <p:val>
                                            <p:strVal val="#ppt_w"/>
                                          </p:val>
                                        </p:tav>
                                      </p:tavLst>
                                    </p:anim>
                                    <p:anim calcmode="lin" valueType="num">
                                      <p:cBhvr>
                                        <p:cTn id="26" dur="1000" fill="hold"/>
                                        <p:tgtEl>
                                          <p:spTgt spid="8"/>
                                        </p:tgtEl>
                                        <p:attrNameLst>
                                          <p:attrName>ppt_h</p:attrName>
                                        </p:attrNameLst>
                                      </p:cBhvr>
                                      <p:tavLst>
                                        <p:tav tm="0">
                                          <p:val>
                                            <p:fltVal val="0"/>
                                          </p:val>
                                        </p:tav>
                                        <p:tav tm="100000">
                                          <p:val>
                                            <p:strVal val="#ppt_h"/>
                                          </p:val>
                                        </p:tav>
                                      </p:tavLst>
                                    </p:anim>
                                    <p:anim calcmode="lin" valueType="num">
                                      <p:cBhvr>
                                        <p:cTn id="27" dur="1000" fill="hold"/>
                                        <p:tgtEl>
                                          <p:spTgt spid="8"/>
                                        </p:tgtEl>
                                        <p:attrNameLst>
                                          <p:attrName>style.rotation</p:attrName>
                                        </p:attrNameLst>
                                      </p:cBhvr>
                                      <p:tavLst>
                                        <p:tav tm="0">
                                          <p:val>
                                            <p:fltVal val="90"/>
                                          </p:val>
                                        </p:tav>
                                        <p:tav tm="100000">
                                          <p:val>
                                            <p:fltVal val="0"/>
                                          </p:val>
                                        </p:tav>
                                      </p:tavLst>
                                    </p:anim>
                                    <p:animEffect transition="in" filter="fade">
                                      <p:cBhvr>
                                        <p:cTn id="28" dur="1000"/>
                                        <p:tgtEl>
                                          <p:spTgt spid="8"/>
                                        </p:tgtEl>
                                      </p:cBhvr>
                                    </p:animEffect>
                                  </p:childTnLst>
                                </p:cTn>
                              </p:par>
                            </p:childTnLst>
                          </p:cTn>
                        </p:par>
                      </p:childTnLst>
                    </p:cTn>
                  </p:par>
                  <p:par>
                    <p:cTn id="29" fill="hold">
                      <p:stCondLst>
                        <p:cond delay="indefinite"/>
                      </p:stCondLst>
                      <p:childTnLst>
                        <p:par>
                          <p:cTn id="30" fill="hold">
                            <p:stCondLst>
                              <p:cond delay="0"/>
                            </p:stCondLst>
                            <p:childTnLst>
                              <p:par>
                                <p:cTn id="31" presetID="21" presetClass="entr" presetSubtype="1" fill="hold" nodeType="clickEffect">
                                  <p:stCondLst>
                                    <p:cond delay="0"/>
                                  </p:stCondLst>
                                  <p:childTnLst>
                                    <p:set>
                                      <p:cBhvr>
                                        <p:cTn id="32" dur="1" fill="hold">
                                          <p:stCondLst>
                                            <p:cond delay="0"/>
                                          </p:stCondLst>
                                        </p:cTn>
                                        <p:tgtEl>
                                          <p:spTgt spid="1032"/>
                                        </p:tgtEl>
                                        <p:attrNameLst>
                                          <p:attrName>style.visibility</p:attrName>
                                        </p:attrNameLst>
                                      </p:cBhvr>
                                      <p:to>
                                        <p:strVal val="visible"/>
                                      </p:to>
                                    </p:set>
                                    <p:animEffect transition="in" filter="wheel(1)">
                                      <p:cBhvr>
                                        <p:cTn id="33" dur="2000"/>
                                        <p:tgtEl>
                                          <p:spTgt spid="1032"/>
                                        </p:tgtEl>
                                      </p:cBhvr>
                                    </p:animEffect>
                                  </p:childTnLst>
                                </p:cTn>
                              </p:par>
                            </p:childTnLst>
                          </p:cTn>
                        </p:par>
                      </p:childTnLst>
                    </p:cTn>
                  </p:par>
                  <p:par>
                    <p:cTn id="34" fill="hold">
                      <p:stCondLst>
                        <p:cond delay="indefinite"/>
                      </p:stCondLst>
                      <p:childTnLst>
                        <p:par>
                          <p:cTn id="35" fill="hold">
                            <p:stCondLst>
                              <p:cond delay="0"/>
                            </p:stCondLst>
                            <p:childTnLst>
                              <p:par>
                                <p:cTn id="36" presetID="31" presetClass="entr" presetSubtype="0" fill="hold" grpId="0" nodeType="click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p:cTn id="38" dur="1000" fill="hold"/>
                                        <p:tgtEl>
                                          <p:spTgt spid="5"/>
                                        </p:tgtEl>
                                        <p:attrNameLst>
                                          <p:attrName>ppt_w</p:attrName>
                                        </p:attrNameLst>
                                      </p:cBhvr>
                                      <p:tavLst>
                                        <p:tav tm="0">
                                          <p:val>
                                            <p:fltVal val="0"/>
                                          </p:val>
                                        </p:tav>
                                        <p:tav tm="100000">
                                          <p:val>
                                            <p:strVal val="#ppt_w"/>
                                          </p:val>
                                        </p:tav>
                                      </p:tavLst>
                                    </p:anim>
                                    <p:anim calcmode="lin" valueType="num">
                                      <p:cBhvr>
                                        <p:cTn id="39" dur="1000" fill="hold"/>
                                        <p:tgtEl>
                                          <p:spTgt spid="5"/>
                                        </p:tgtEl>
                                        <p:attrNameLst>
                                          <p:attrName>ppt_h</p:attrName>
                                        </p:attrNameLst>
                                      </p:cBhvr>
                                      <p:tavLst>
                                        <p:tav tm="0">
                                          <p:val>
                                            <p:fltVal val="0"/>
                                          </p:val>
                                        </p:tav>
                                        <p:tav tm="100000">
                                          <p:val>
                                            <p:strVal val="#ppt_h"/>
                                          </p:val>
                                        </p:tav>
                                      </p:tavLst>
                                    </p:anim>
                                    <p:anim calcmode="lin" valueType="num">
                                      <p:cBhvr>
                                        <p:cTn id="40" dur="1000" fill="hold"/>
                                        <p:tgtEl>
                                          <p:spTgt spid="5"/>
                                        </p:tgtEl>
                                        <p:attrNameLst>
                                          <p:attrName>style.rotation</p:attrName>
                                        </p:attrNameLst>
                                      </p:cBhvr>
                                      <p:tavLst>
                                        <p:tav tm="0">
                                          <p:val>
                                            <p:fltVal val="90"/>
                                          </p:val>
                                        </p:tav>
                                        <p:tav tm="100000">
                                          <p:val>
                                            <p:fltVal val="0"/>
                                          </p:val>
                                        </p:tav>
                                      </p:tavLst>
                                    </p:anim>
                                    <p:animEffect transition="in" filter="fade">
                                      <p:cBhvr>
                                        <p:cTn id="41"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188640"/>
            <a:ext cx="8640960" cy="6408712"/>
          </a:xfrm>
        </p:spPr>
        <p:txBody>
          <a:bodyPr>
            <a:normAutofit lnSpcReduction="10000"/>
          </a:bodyPr>
          <a:lstStyle/>
          <a:p>
            <a:pPr marL="0" indent="0" algn="ctr">
              <a:buNone/>
            </a:pPr>
            <a:r>
              <a:rPr lang="es-CO" dirty="0" smtClean="0"/>
              <a:t>En </a:t>
            </a:r>
            <a:r>
              <a:rPr lang="es-CO" dirty="0"/>
              <a:t>el </a:t>
            </a:r>
            <a:r>
              <a:rPr lang="es-CO" dirty="0" smtClean="0"/>
              <a:t>texto </a:t>
            </a:r>
            <a:r>
              <a:rPr lang="es-CO" dirty="0"/>
              <a:t>esta </a:t>
            </a:r>
            <a:r>
              <a:rPr lang="es-CO" dirty="0" smtClean="0"/>
              <a:t>frase «el Testimonio de Jesucristo» </a:t>
            </a:r>
            <a:r>
              <a:rPr lang="es-CO" dirty="0"/>
              <a:t>puede </a:t>
            </a:r>
            <a:r>
              <a:rPr lang="es-CO" dirty="0" smtClean="0"/>
              <a:t>entenderse.</a:t>
            </a:r>
          </a:p>
          <a:p>
            <a:pPr marL="514350" indent="-514350">
              <a:buAutoNum type="arabicParenR"/>
            </a:pPr>
            <a:endParaRPr lang="es-CO" dirty="0" smtClean="0"/>
          </a:p>
          <a:p>
            <a:pPr marL="0" indent="0" algn="ctr">
              <a:buNone/>
            </a:pPr>
            <a:endParaRPr lang="es-CO" dirty="0" smtClean="0"/>
          </a:p>
          <a:p>
            <a:pPr marL="0" indent="0" algn="ctr">
              <a:buNone/>
            </a:pPr>
            <a:endParaRPr lang="es-CO" dirty="0"/>
          </a:p>
          <a:p>
            <a:pPr marL="0" indent="0" algn="ctr">
              <a:buNone/>
            </a:pPr>
            <a:endParaRPr lang="es-CO" dirty="0" smtClean="0"/>
          </a:p>
          <a:p>
            <a:pPr marL="0" indent="0" algn="ctr">
              <a:buNone/>
            </a:pPr>
            <a:endParaRPr lang="es-CO" sz="2800" b="1" dirty="0" smtClean="0">
              <a:solidFill>
                <a:srgbClr val="FF0000"/>
              </a:solidFill>
            </a:endParaRPr>
          </a:p>
          <a:p>
            <a:pPr marL="0" indent="0">
              <a:buNone/>
            </a:pPr>
            <a:r>
              <a:rPr lang="es-CO" sz="2800" b="1" dirty="0">
                <a:solidFill>
                  <a:srgbClr val="FF0000"/>
                </a:solidFill>
              </a:rPr>
              <a:t>Apoc. 1:2</a:t>
            </a:r>
            <a:r>
              <a:rPr lang="es-CO" sz="2800" b="1" dirty="0" smtClean="0">
                <a:solidFill>
                  <a:srgbClr val="FF0000"/>
                </a:solidFill>
              </a:rPr>
              <a:t>. </a:t>
            </a:r>
            <a:r>
              <a:rPr lang="es-CO" sz="2800" dirty="0" smtClean="0"/>
              <a:t>«El </a:t>
            </a:r>
            <a:r>
              <a:rPr lang="es-CO" sz="2800" dirty="0"/>
              <a:t>cual </a:t>
            </a:r>
            <a:r>
              <a:rPr lang="es-CO" sz="2800" dirty="0" smtClean="0"/>
              <a:t>(o sea Juan)ha </a:t>
            </a:r>
            <a:r>
              <a:rPr lang="es-CO" sz="2800" dirty="0"/>
              <a:t>dado testimonio de la palabra de Dios, y del testimonio de Jesu Cristo, y de todas las cosas que </a:t>
            </a:r>
            <a:r>
              <a:rPr lang="es-CO" sz="2800" dirty="0" smtClean="0"/>
              <a:t>vió».  Por tanto, El </a:t>
            </a:r>
            <a:r>
              <a:rPr lang="es-CO" sz="2800" dirty="0"/>
              <a:t>“testimonio de Jesucristo” se define como “el espíritu de la profecía”, lo que significa que Jesús da testimonio o seguridad a la iglesia por medio de las profecías. </a:t>
            </a:r>
          </a:p>
          <a:p>
            <a:endParaRPr lang="es-CO" dirty="0"/>
          </a:p>
        </p:txBody>
      </p:sp>
      <p:sp>
        <p:nvSpPr>
          <p:cNvPr id="4" name="3 Pentágono"/>
          <p:cNvSpPr/>
          <p:nvPr/>
        </p:nvSpPr>
        <p:spPr>
          <a:xfrm>
            <a:off x="311839" y="1282157"/>
            <a:ext cx="8352928" cy="936104"/>
          </a:xfrm>
          <a:prstGeom prst="homeP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800" dirty="0" smtClean="0"/>
              <a:t>1). Como </a:t>
            </a:r>
            <a:r>
              <a:rPr lang="es-CO" sz="2800" dirty="0"/>
              <a:t>el “ testimonio” que los cristianos dan respecto a Jesús,</a:t>
            </a:r>
          </a:p>
        </p:txBody>
      </p:sp>
      <p:sp>
        <p:nvSpPr>
          <p:cNvPr id="5" name="4 Pentágono"/>
          <p:cNvSpPr/>
          <p:nvPr/>
        </p:nvSpPr>
        <p:spPr>
          <a:xfrm>
            <a:off x="311839" y="2420888"/>
            <a:ext cx="8352928" cy="844672"/>
          </a:xfrm>
          <a:prstGeom prst="homeP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400" dirty="0" smtClean="0"/>
              <a:t>2). Como  </a:t>
            </a:r>
            <a:r>
              <a:rPr lang="es-CO" sz="2400" dirty="0"/>
              <a:t>el “testimonio” que se o</a:t>
            </a:r>
            <a:r>
              <a:rPr lang="es-CO" sz="2400" i="1" u="sng" dirty="0"/>
              <a:t>rigina con Jesús</a:t>
            </a:r>
            <a:r>
              <a:rPr lang="es-CO" sz="2400" dirty="0"/>
              <a:t> y es  revelado a su iglesia por medio de los </a:t>
            </a:r>
            <a:r>
              <a:rPr lang="es-CO" sz="2400" dirty="0" smtClean="0"/>
              <a:t>profetas.</a:t>
            </a:r>
            <a:endParaRPr lang="es-CO" sz="2400" dirty="0">
              <a:solidFill>
                <a:srgbClr val="FFFF00"/>
              </a:solidFill>
            </a:endParaRPr>
          </a:p>
        </p:txBody>
      </p:sp>
    </p:spTree>
    <p:extLst>
      <p:ext uri="{BB962C8B-B14F-4D97-AF65-F5344CB8AC3E}">
        <p14:creationId xmlns:p14="http://schemas.microsoft.com/office/powerpoint/2010/main" val="890529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000" fill="hold"/>
                                        <p:tgtEl>
                                          <p:spTgt spid="5"/>
                                        </p:tgtEl>
                                        <p:attrNameLst>
                                          <p:attrName>ppt_w</p:attrName>
                                        </p:attrNameLst>
                                      </p:cBhvr>
                                      <p:tavLst>
                                        <p:tav tm="0">
                                          <p:val>
                                            <p:fltVal val="0"/>
                                          </p:val>
                                        </p:tav>
                                        <p:tav tm="100000">
                                          <p:val>
                                            <p:strVal val="#ppt_w"/>
                                          </p:val>
                                        </p:tav>
                                      </p:tavLst>
                                    </p:anim>
                                    <p:anim calcmode="lin" valueType="num">
                                      <p:cBhvr>
                                        <p:cTn id="16" dur="1000" fill="hold"/>
                                        <p:tgtEl>
                                          <p:spTgt spid="5"/>
                                        </p:tgtEl>
                                        <p:attrNameLst>
                                          <p:attrName>ppt_h</p:attrName>
                                        </p:attrNameLst>
                                      </p:cBhvr>
                                      <p:tavLst>
                                        <p:tav tm="0">
                                          <p:val>
                                            <p:fltVal val="0"/>
                                          </p:val>
                                        </p:tav>
                                        <p:tav tm="100000">
                                          <p:val>
                                            <p:strVal val="#ppt_h"/>
                                          </p:val>
                                        </p:tav>
                                      </p:tavLst>
                                    </p:anim>
                                    <p:anim calcmode="lin" valueType="num">
                                      <p:cBhvr>
                                        <p:cTn id="17" dur="1000" fill="hold"/>
                                        <p:tgtEl>
                                          <p:spTgt spid="5"/>
                                        </p:tgtEl>
                                        <p:attrNameLst>
                                          <p:attrName>style.rotation</p:attrName>
                                        </p:attrNameLst>
                                      </p:cBhvr>
                                      <p:tavLst>
                                        <p:tav tm="0">
                                          <p:val>
                                            <p:fltVal val="90"/>
                                          </p:val>
                                        </p:tav>
                                        <p:tav tm="100000">
                                          <p:val>
                                            <p:fltVal val="0"/>
                                          </p:val>
                                        </p:tav>
                                      </p:tavLst>
                                    </p:anim>
                                    <p:animEffect transition="in" filter="fade">
                                      <p:cBhvr>
                                        <p:cTn id="18" dur="10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26"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Effect transition="in" filter="wipe(down)">
                                      <p:cBhvr>
                                        <p:cTn id="23" dur="580">
                                          <p:stCondLst>
                                            <p:cond delay="0"/>
                                          </p:stCondLst>
                                        </p:cTn>
                                        <p:tgtEl>
                                          <p:spTgt spid="3">
                                            <p:txEl>
                                              <p:pRg st="6" end="6"/>
                                            </p:txEl>
                                          </p:spTgt>
                                        </p:tgtEl>
                                      </p:cBhvr>
                                    </p:animEffect>
                                    <p:anim calcmode="lin" valueType="num">
                                      <p:cBhvr>
                                        <p:cTn id="24"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6" end="6"/>
                                            </p:txEl>
                                          </p:spTgt>
                                        </p:tgtEl>
                                      </p:cBhvr>
                                      <p:to x="100000" y="60000"/>
                                    </p:animScale>
                                    <p:animScale>
                                      <p:cBhvr>
                                        <p:cTn id="30" dur="166" decel="50000">
                                          <p:stCondLst>
                                            <p:cond delay="676"/>
                                          </p:stCondLst>
                                        </p:cTn>
                                        <p:tgtEl>
                                          <p:spTgt spid="3">
                                            <p:txEl>
                                              <p:pRg st="6" end="6"/>
                                            </p:txEl>
                                          </p:spTgt>
                                        </p:tgtEl>
                                      </p:cBhvr>
                                      <p:to x="100000" y="100000"/>
                                    </p:animScale>
                                    <p:animScale>
                                      <p:cBhvr>
                                        <p:cTn id="31" dur="26">
                                          <p:stCondLst>
                                            <p:cond delay="1312"/>
                                          </p:stCondLst>
                                        </p:cTn>
                                        <p:tgtEl>
                                          <p:spTgt spid="3">
                                            <p:txEl>
                                              <p:pRg st="6" end="6"/>
                                            </p:txEl>
                                          </p:spTgt>
                                        </p:tgtEl>
                                      </p:cBhvr>
                                      <p:to x="100000" y="80000"/>
                                    </p:animScale>
                                    <p:animScale>
                                      <p:cBhvr>
                                        <p:cTn id="32" dur="166" decel="50000">
                                          <p:stCondLst>
                                            <p:cond delay="1338"/>
                                          </p:stCondLst>
                                        </p:cTn>
                                        <p:tgtEl>
                                          <p:spTgt spid="3">
                                            <p:txEl>
                                              <p:pRg st="6" end="6"/>
                                            </p:txEl>
                                          </p:spTgt>
                                        </p:tgtEl>
                                      </p:cBhvr>
                                      <p:to x="100000" y="100000"/>
                                    </p:animScale>
                                    <p:animScale>
                                      <p:cBhvr>
                                        <p:cTn id="33" dur="26">
                                          <p:stCondLst>
                                            <p:cond delay="1642"/>
                                          </p:stCondLst>
                                        </p:cTn>
                                        <p:tgtEl>
                                          <p:spTgt spid="3">
                                            <p:txEl>
                                              <p:pRg st="6" end="6"/>
                                            </p:txEl>
                                          </p:spTgt>
                                        </p:tgtEl>
                                      </p:cBhvr>
                                      <p:to x="100000" y="90000"/>
                                    </p:animScale>
                                    <p:animScale>
                                      <p:cBhvr>
                                        <p:cTn id="34" dur="166" decel="50000">
                                          <p:stCondLst>
                                            <p:cond delay="1668"/>
                                          </p:stCondLst>
                                        </p:cTn>
                                        <p:tgtEl>
                                          <p:spTgt spid="3">
                                            <p:txEl>
                                              <p:pRg st="6" end="6"/>
                                            </p:txEl>
                                          </p:spTgt>
                                        </p:tgtEl>
                                      </p:cBhvr>
                                      <p:to x="100000" y="100000"/>
                                    </p:animScale>
                                    <p:animScale>
                                      <p:cBhvr>
                                        <p:cTn id="35" dur="26">
                                          <p:stCondLst>
                                            <p:cond delay="1808"/>
                                          </p:stCondLst>
                                        </p:cTn>
                                        <p:tgtEl>
                                          <p:spTgt spid="3">
                                            <p:txEl>
                                              <p:pRg st="6" end="6"/>
                                            </p:txEl>
                                          </p:spTgt>
                                        </p:tgtEl>
                                      </p:cBhvr>
                                      <p:to x="100000" y="95000"/>
                                    </p:animScale>
                                    <p:animScale>
                                      <p:cBhvr>
                                        <p:cTn id="36" dur="166" decel="50000">
                                          <p:stCondLst>
                                            <p:cond delay="1834"/>
                                          </p:stCondLst>
                                        </p:cTn>
                                        <p:tgtEl>
                                          <p:spTgt spid="3">
                                            <p:txEl>
                                              <p:pRg st="6" end="6"/>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chemeClr val="accent5">
              <a:lumMod val="20000"/>
              <a:lumOff val="80000"/>
            </a:schemeClr>
          </a:solidFill>
        </p:spPr>
        <p:txBody>
          <a:bodyPr>
            <a:normAutofit fontScale="85000" lnSpcReduction="10000"/>
          </a:bodyPr>
          <a:lstStyle/>
          <a:p>
            <a:pPr marL="0" indent="0" algn="ctr">
              <a:buNone/>
            </a:pPr>
            <a:r>
              <a:rPr lang="es-CO" sz="3600" b="1" i="1" dirty="0" smtClean="0">
                <a:solidFill>
                  <a:srgbClr val="FF0000"/>
                </a:solidFill>
              </a:rPr>
              <a:t>¿Con qué propósito dio Dios dones a su iglesia, Especialmente el don profético?</a:t>
            </a:r>
          </a:p>
          <a:p>
            <a:pPr marL="0" indent="0" algn="ctr">
              <a:buNone/>
            </a:pPr>
            <a:r>
              <a:rPr lang="es-CO" b="1" dirty="0" smtClean="0">
                <a:solidFill>
                  <a:srgbClr val="FF0000"/>
                </a:solidFill>
              </a:rPr>
              <a:t>Efe.4:8,11-14</a:t>
            </a:r>
            <a:r>
              <a:rPr lang="es-CO" dirty="0" smtClean="0"/>
              <a:t>.</a:t>
            </a:r>
            <a:r>
              <a:rPr lang="es-CO" b="1" baseline="30000" dirty="0"/>
              <a:t> </a:t>
            </a:r>
            <a:r>
              <a:rPr lang="es-CO" dirty="0" smtClean="0"/>
              <a:t>Por </a:t>
            </a:r>
            <a:r>
              <a:rPr lang="es-CO" dirty="0"/>
              <a:t>lo cual dice: </a:t>
            </a:r>
            <a:r>
              <a:rPr lang="es-CO" i="1" dirty="0" smtClean="0"/>
              <a:t>Subiendo </a:t>
            </a:r>
            <a:r>
              <a:rPr lang="es-CO" i="1" dirty="0"/>
              <a:t>a lo alto, llevó cautiva la cautividad, </a:t>
            </a:r>
            <a:r>
              <a:rPr lang="es-CO" i="1" dirty="0" smtClean="0"/>
              <a:t>Y </a:t>
            </a:r>
            <a:r>
              <a:rPr lang="es-CO" i="1" dirty="0"/>
              <a:t>dio dones a los hombres.</a:t>
            </a:r>
            <a:r>
              <a:rPr lang="es-CO" dirty="0"/>
              <a:t> </a:t>
            </a:r>
            <a:r>
              <a:rPr lang="es-CO" dirty="0" smtClean="0"/>
              <a:t>11 Y </a:t>
            </a:r>
            <a:r>
              <a:rPr lang="es-CO" dirty="0"/>
              <a:t>él mismo constituyó a unos, apóstoles; a otros, </a:t>
            </a:r>
            <a:r>
              <a:rPr lang="es-CO" i="1" u="sng" dirty="0"/>
              <a:t>profetas</a:t>
            </a:r>
            <a:r>
              <a:rPr lang="es-CO" dirty="0"/>
              <a:t>; a otros, evangelistas; a otros, pastores y maestros, </a:t>
            </a:r>
            <a:r>
              <a:rPr lang="es-CO" b="1" baseline="30000" dirty="0" smtClean="0"/>
              <a:t>12 </a:t>
            </a:r>
            <a:r>
              <a:rPr lang="es-CO" dirty="0"/>
              <a:t>a fin de </a:t>
            </a:r>
            <a:r>
              <a:rPr lang="es-CO" i="1" u="sng" dirty="0"/>
              <a:t>perfeccionar a los santos para la obra del ministerio</a:t>
            </a:r>
            <a:r>
              <a:rPr lang="es-CO" dirty="0"/>
              <a:t>, </a:t>
            </a:r>
            <a:r>
              <a:rPr lang="es-CO" i="1" u="sng" dirty="0"/>
              <a:t>para la edificación del cuerpo de Cristo</a:t>
            </a:r>
            <a:r>
              <a:rPr lang="es-CO" dirty="0" smtClean="0"/>
              <a:t>, </a:t>
            </a:r>
          </a:p>
          <a:p>
            <a:pPr marL="0" indent="0" algn="ctr">
              <a:buNone/>
            </a:pPr>
            <a:r>
              <a:rPr lang="es-CO" b="1" baseline="30000" dirty="0" smtClean="0"/>
              <a:t>13 </a:t>
            </a:r>
            <a:r>
              <a:rPr lang="es-CO" dirty="0"/>
              <a:t>hasta que todos lleguemos a la unidad de la fe y del conocimiento del Hijo de Dios, a un varón perfecto, a la medida de la estatura de la plenitud de Cristo;  </a:t>
            </a:r>
            <a:r>
              <a:rPr lang="es-CO" b="1" baseline="30000" dirty="0" smtClean="0"/>
              <a:t>14 </a:t>
            </a:r>
            <a:r>
              <a:rPr lang="es-CO" dirty="0"/>
              <a:t>para que ya no seamos niños fluctuantes, llevados por doquiera de todo viento de doctrina, por estratagema de hombres que para engañar emplean con astucia las artimañas del error, </a:t>
            </a:r>
            <a:endParaRPr lang="es-CO" dirty="0" smtClean="0"/>
          </a:p>
        </p:txBody>
      </p:sp>
    </p:spTree>
    <p:extLst>
      <p:ext uri="{BB962C8B-B14F-4D97-AF65-F5344CB8AC3E}">
        <p14:creationId xmlns:p14="http://schemas.microsoft.com/office/powerpoint/2010/main" val="3376359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redondeado"/>
          <p:cNvSpPr/>
          <p:nvPr/>
        </p:nvSpPr>
        <p:spPr>
          <a:xfrm>
            <a:off x="467544" y="404664"/>
            <a:ext cx="8424936" cy="1944216"/>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3600" b="1" dirty="0">
                <a:solidFill>
                  <a:srgbClr val="FF0000"/>
                </a:solidFill>
              </a:rPr>
              <a:t>1)</a:t>
            </a:r>
            <a:r>
              <a:rPr lang="es-CO" sz="2800" b="1" dirty="0"/>
              <a:t> V.12.</a:t>
            </a:r>
            <a:r>
              <a:rPr lang="es-CO" sz="2800" b="1" baseline="30000" dirty="0"/>
              <a:t> </a:t>
            </a:r>
            <a:r>
              <a:rPr lang="es-CO" sz="2800" b="1" dirty="0"/>
              <a:t>A fin de </a:t>
            </a:r>
            <a:r>
              <a:rPr lang="es-CO" sz="2800" b="1" i="1" u="sng" dirty="0"/>
              <a:t>perfeccionar a los santos para la obra del ministerio</a:t>
            </a:r>
            <a:r>
              <a:rPr lang="es-CO" sz="2800" b="1" dirty="0"/>
              <a:t>, </a:t>
            </a:r>
            <a:r>
              <a:rPr lang="es-CO" sz="2800" b="1" i="1" u="sng" dirty="0"/>
              <a:t>para la edificación del cuerpo de Cristo</a:t>
            </a:r>
            <a:r>
              <a:rPr lang="es-CO" sz="2800" b="1" dirty="0"/>
              <a:t>, </a:t>
            </a:r>
          </a:p>
        </p:txBody>
      </p:sp>
      <p:sp>
        <p:nvSpPr>
          <p:cNvPr id="6" name="5 Rectángulo redondeado"/>
          <p:cNvSpPr/>
          <p:nvPr/>
        </p:nvSpPr>
        <p:spPr>
          <a:xfrm>
            <a:off x="455625" y="2492896"/>
            <a:ext cx="8424936" cy="1800200"/>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3600" b="1" dirty="0">
                <a:solidFill>
                  <a:srgbClr val="FF0000"/>
                </a:solidFill>
              </a:rPr>
              <a:t>2)</a:t>
            </a:r>
            <a:r>
              <a:rPr lang="es-CO" sz="2800" b="1" dirty="0"/>
              <a:t> V.13. hasta que todos lleguemos a la unidad de la fe y del conocimiento del Hijo de Dios, a un varón perfecto, a la medida de la estatura de la plenitud de Cristo;</a:t>
            </a:r>
          </a:p>
        </p:txBody>
      </p:sp>
      <p:sp>
        <p:nvSpPr>
          <p:cNvPr id="8" name="7 Rectángulo redondeado"/>
          <p:cNvSpPr/>
          <p:nvPr/>
        </p:nvSpPr>
        <p:spPr>
          <a:xfrm>
            <a:off x="467543" y="4437112"/>
            <a:ext cx="8413017" cy="1728192"/>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3600" b="1" dirty="0">
                <a:solidFill>
                  <a:srgbClr val="FF0000"/>
                </a:solidFill>
              </a:rPr>
              <a:t>3)</a:t>
            </a:r>
            <a:r>
              <a:rPr lang="es-CO" sz="2800" b="1" dirty="0"/>
              <a:t> V.14. para que ya no seamos niños fluctuantes, llevados por doquiera de todo viento de doctrina, por estratagema de hombres que para engañar emplean con astucia las artimañas del error, </a:t>
            </a:r>
          </a:p>
        </p:txBody>
      </p:sp>
    </p:spTree>
    <p:extLst>
      <p:ext uri="{BB962C8B-B14F-4D97-AF65-F5344CB8AC3E}">
        <p14:creationId xmlns:p14="http://schemas.microsoft.com/office/powerpoint/2010/main" val="1796215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heel(1)">
                                      <p:cBhvr>
                                        <p:cTn id="1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p:spPr>
        <p:txBody>
          <a:bodyPr>
            <a:normAutofit lnSpcReduction="10000"/>
          </a:bodyPr>
          <a:lstStyle/>
          <a:p>
            <a:pPr marL="0" indent="0" algn="ctr">
              <a:buNone/>
            </a:pPr>
            <a:r>
              <a:rPr lang="es-CO" dirty="0" smtClean="0"/>
              <a:t>“</a:t>
            </a:r>
            <a:r>
              <a:rPr lang="es-CO" dirty="0"/>
              <a:t>Llevó cautiva la cautividad</a:t>
            </a:r>
            <a:r>
              <a:rPr lang="es-CO" dirty="0" smtClean="0"/>
              <a:t>” </a:t>
            </a:r>
            <a:r>
              <a:rPr lang="es-CO" dirty="0"/>
              <a:t>se refiere a los muertos (cautivos) que fueron resucitados cuando Cristo </a:t>
            </a:r>
            <a:r>
              <a:rPr lang="es-CO" dirty="0" smtClean="0"/>
              <a:t>resucitó.</a:t>
            </a:r>
          </a:p>
          <a:p>
            <a:pPr marL="0" indent="0" algn="ctr">
              <a:buNone/>
            </a:pPr>
            <a:r>
              <a:rPr lang="es-CO" dirty="0" smtClean="0"/>
              <a:t>Leer </a:t>
            </a:r>
            <a:r>
              <a:rPr lang="es-CO" dirty="0" smtClean="0">
                <a:solidFill>
                  <a:srgbClr val="FF0000"/>
                </a:solidFill>
              </a:rPr>
              <a:t>(Mat.27:51-53; PE </a:t>
            </a:r>
            <a:r>
              <a:rPr lang="es-CO" dirty="0">
                <a:solidFill>
                  <a:srgbClr val="FF0000"/>
                </a:solidFill>
              </a:rPr>
              <a:t>184, 190-192; DTG 730</a:t>
            </a:r>
            <a:r>
              <a:rPr lang="es-CO" dirty="0" smtClean="0">
                <a:solidFill>
                  <a:srgbClr val="FF0000"/>
                </a:solidFill>
              </a:rPr>
              <a:t>)</a:t>
            </a:r>
            <a:r>
              <a:rPr lang="es-CO" dirty="0" smtClean="0"/>
              <a:t>.</a:t>
            </a:r>
          </a:p>
          <a:p>
            <a:pPr marL="0" indent="0">
              <a:buNone/>
            </a:pPr>
            <a:r>
              <a:rPr lang="es-CO" dirty="0" smtClean="0"/>
              <a:t> </a:t>
            </a:r>
          </a:p>
          <a:p>
            <a:pPr marL="0" indent="0" algn="ctr">
              <a:buNone/>
            </a:pPr>
            <a:r>
              <a:rPr lang="es-CO" dirty="0" smtClean="0"/>
              <a:t>La </a:t>
            </a:r>
            <a:r>
              <a:rPr lang="es-CO" dirty="0"/>
              <a:t>cadena de la muerte fue quebrada.  Los cautivos de Satanás fueron liberados por el poder de Cristo que implica liberación, resurrección y </a:t>
            </a:r>
            <a:r>
              <a:rPr lang="es-CO" dirty="0" smtClean="0"/>
              <a:t>victoria. Esto es una garantía de lo que Cristo hará con nosotros cuando regrese por su iglesia.</a:t>
            </a:r>
            <a:endParaRPr lang="es-CO" dirty="0"/>
          </a:p>
          <a:p>
            <a:endParaRPr lang="es-CO" dirty="0"/>
          </a:p>
        </p:txBody>
      </p:sp>
    </p:spTree>
    <p:extLst>
      <p:ext uri="{BB962C8B-B14F-4D97-AF65-F5344CB8AC3E}">
        <p14:creationId xmlns:p14="http://schemas.microsoft.com/office/powerpoint/2010/main" val="1023323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6"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wipe(down)">
                                      <p:cBhvr>
                                        <p:cTn id="19" dur="580">
                                          <p:stCondLst>
                                            <p:cond delay="0"/>
                                          </p:stCondLst>
                                        </p:cTn>
                                        <p:tgtEl>
                                          <p:spTgt spid="3">
                                            <p:txEl>
                                              <p:pRg st="3" end="3"/>
                                            </p:txEl>
                                          </p:spTgt>
                                        </p:tgtEl>
                                      </p:cBhvr>
                                    </p:animEffect>
                                    <p:anim calcmode="lin" valueType="num">
                                      <p:cBhvr>
                                        <p:cTn id="20"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25" dur="26">
                                          <p:stCondLst>
                                            <p:cond delay="650"/>
                                          </p:stCondLst>
                                        </p:cTn>
                                        <p:tgtEl>
                                          <p:spTgt spid="3">
                                            <p:txEl>
                                              <p:pRg st="3" end="3"/>
                                            </p:txEl>
                                          </p:spTgt>
                                        </p:tgtEl>
                                      </p:cBhvr>
                                      <p:to x="100000" y="60000"/>
                                    </p:animScale>
                                    <p:animScale>
                                      <p:cBhvr>
                                        <p:cTn id="26" dur="166" decel="50000">
                                          <p:stCondLst>
                                            <p:cond delay="676"/>
                                          </p:stCondLst>
                                        </p:cTn>
                                        <p:tgtEl>
                                          <p:spTgt spid="3">
                                            <p:txEl>
                                              <p:pRg st="3" end="3"/>
                                            </p:txEl>
                                          </p:spTgt>
                                        </p:tgtEl>
                                      </p:cBhvr>
                                      <p:to x="100000" y="100000"/>
                                    </p:animScale>
                                    <p:animScale>
                                      <p:cBhvr>
                                        <p:cTn id="27" dur="26">
                                          <p:stCondLst>
                                            <p:cond delay="1312"/>
                                          </p:stCondLst>
                                        </p:cTn>
                                        <p:tgtEl>
                                          <p:spTgt spid="3">
                                            <p:txEl>
                                              <p:pRg st="3" end="3"/>
                                            </p:txEl>
                                          </p:spTgt>
                                        </p:tgtEl>
                                      </p:cBhvr>
                                      <p:to x="100000" y="80000"/>
                                    </p:animScale>
                                    <p:animScale>
                                      <p:cBhvr>
                                        <p:cTn id="28" dur="166" decel="50000">
                                          <p:stCondLst>
                                            <p:cond delay="1338"/>
                                          </p:stCondLst>
                                        </p:cTn>
                                        <p:tgtEl>
                                          <p:spTgt spid="3">
                                            <p:txEl>
                                              <p:pRg st="3" end="3"/>
                                            </p:txEl>
                                          </p:spTgt>
                                        </p:tgtEl>
                                      </p:cBhvr>
                                      <p:to x="100000" y="100000"/>
                                    </p:animScale>
                                    <p:animScale>
                                      <p:cBhvr>
                                        <p:cTn id="29" dur="26">
                                          <p:stCondLst>
                                            <p:cond delay="1642"/>
                                          </p:stCondLst>
                                        </p:cTn>
                                        <p:tgtEl>
                                          <p:spTgt spid="3">
                                            <p:txEl>
                                              <p:pRg st="3" end="3"/>
                                            </p:txEl>
                                          </p:spTgt>
                                        </p:tgtEl>
                                      </p:cBhvr>
                                      <p:to x="100000" y="90000"/>
                                    </p:animScale>
                                    <p:animScale>
                                      <p:cBhvr>
                                        <p:cTn id="30" dur="166" decel="50000">
                                          <p:stCondLst>
                                            <p:cond delay="1668"/>
                                          </p:stCondLst>
                                        </p:cTn>
                                        <p:tgtEl>
                                          <p:spTgt spid="3">
                                            <p:txEl>
                                              <p:pRg st="3" end="3"/>
                                            </p:txEl>
                                          </p:spTgt>
                                        </p:tgtEl>
                                      </p:cBhvr>
                                      <p:to x="100000" y="100000"/>
                                    </p:animScale>
                                    <p:animScale>
                                      <p:cBhvr>
                                        <p:cTn id="31" dur="26">
                                          <p:stCondLst>
                                            <p:cond delay="1808"/>
                                          </p:stCondLst>
                                        </p:cTn>
                                        <p:tgtEl>
                                          <p:spTgt spid="3">
                                            <p:txEl>
                                              <p:pRg st="3" end="3"/>
                                            </p:txEl>
                                          </p:spTgt>
                                        </p:tgtEl>
                                      </p:cBhvr>
                                      <p:to x="100000" y="95000"/>
                                    </p:animScale>
                                    <p:animScale>
                                      <p:cBhvr>
                                        <p:cTn id="32"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fontScale="92500" lnSpcReduction="10000"/>
          </a:bodyPr>
          <a:lstStyle/>
          <a:p>
            <a:pPr marL="0" indent="0" algn="ctr">
              <a:buNone/>
            </a:pPr>
            <a:r>
              <a:rPr lang="es-CO" dirty="0"/>
              <a:t>Para probar su idea de Cristo como el dador de dones</a:t>
            </a:r>
            <a:r>
              <a:rPr lang="es-CO" dirty="0" smtClean="0"/>
              <a:t>, Pablo cita </a:t>
            </a:r>
            <a:r>
              <a:rPr lang="es-CO" dirty="0"/>
              <a:t>el</a:t>
            </a:r>
            <a:r>
              <a:rPr lang="es-CO" b="1" dirty="0"/>
              <a:t> </a:t>
            </a:r>
            <a:r>
              <a:rPr lang="es-CO" b="1" dirty="0" smtClean="0">
                <a:solidFill>
                  <a:srgbClr val="FF0000"/>
                </a:solidFill>
              </a:rPr>
              <a:t>Salmo </a:t>
            </a:r>
            <a:r>
              <a:rPr lang="es-CO" b="1" dirty="0">
                <a:solidFill>
                  <a:srgbClr val="FF0000"/>
                </a:solidFill>
              </a:rPr>
              <a:t>68:18 </a:t>
            </a:r>
            <a:r>
              <a:rPr lang="es-CO" dirty="0" smtClean="0"/>
              <a:t>.»Subiste a lo alto, llevaste cautivos, recibiste dones de los hombres,…»</a:t>
            </a:r>
          </a:p>
          <a:p>
            <a:pPr marL="0" indent="0">
              <a:buNone/>
            </a:pPr>
            <a:endParaRPr lang="es-CO" dirty="0"/>
          </a:p>
          <a:p>
            <a:pPr marL="0" indent="0" algn="ctr">
              <a:buNone/>
            </a:pPr>
            <a:r>
              <a:rPr lang="es-CO" dirty="0" smtClean="0"/>
              <a:t> </a:t>
            </a:r>
            <a:r>
              <a:rPr lang="es-CO" dirty="0"/>
              <a:t>Este Salmo describe la vuelta de un rey conquistador. Asciende a las alturas: es decir, escala la carretera empinada del Monte de Sión por las calles de la Santa Ciudad. Le sigue una columna impresionante de prisioneros de guerra; es decir: desfila por las calles con sus prisioneros encadenados, que son la prueba de su poder conquistador. Y aquí viene la </a:t>
            </a:r>
            <a:r>
              <a:rPr lang="es-CO" dirty="0" smtClean="0"/>
              <a:t>diferencia</a:t>
            </a:r>
            <a:endParaRPr lang="es-CO" dirty="0"/>
          </a:p>
        </p:txBody>
      </p:sp>
    </p:spTree>
    <p:extLst>
      <p:ext uri="{BB962C8B-B14F-4D97-AF65-F5344CB8AC3E}">
        <p14:creationId xmlns:p14="http://schemas.microsoft.com/office/powerpoint/2010/main" val="3845274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92D050"/>
          </a:solidFill>
        </p:spPr>
        <p:txBody>
          <a:bodyPr>
            <a:noAutofit/>
          </a:bodyPr>
          <a:lstStyle/>
          <a:p>
            <a:pPr marL="0" indent="0"/>
            <a:r>
              <a:rPr lang="es-CO" sz="2800" b="1" i="1" dirty="0" smtClean="0">
                <a:solidFill>
                  <a:srgbClr val="002060"/>
                </a:solidFill>
              </a:rPr>
              <a:t>El </a:t>
            </a:r>
            <a:r>
              <a:rPr lang="es-CO" sz="2800" b="1" i="1" dirty="0">
                <a:solidFill>
                  <a:srgbClr val="002060"/>
                </a:solidFill>
              </a:rPr>
              <a:t>Salmo habla a continuación de los dones que recibe el </a:t>
            </a:r>
            <a:r>
              <a:rPr lang="es-CO" sz="2800" b="1" i="1" dirty="0" smtClean="0">
                <a:solidFill>
                  <a:srgbClr val="002060"/>
                </a:solidFill>
              </a:rPr>
              <a:t>conquistador. </a:t>
            </a:r>
            <a:r>
              <a:rPr lang="es-CO" sz="2800" b="1" i="1" dirty="0">
                <a:solidFill>
                  <a:srgbClr val="002060"/>
                </a:solidFill>
              </a:rPr>
              <a:t>P</a:t>
            </a:r>
            <a:r>
              <a:rPr lang="es-CO" sz="2800" b="1" i="1" dirty="0" smtClean="0">
                <a:solidFill>
                  <a:srgbClr val="002060"/>
                </a:solidFill>
              </a:rPr>
              <a:t>o</a:t>
            </a:r>
            <a:r>
              <a:rPr lang="es-CO" sz="2400" b="1" i="1" dirty="0" smtClean="0">
                <a:solidFill>
                  <a:srgbClr val="002060"/>
                </a:solidFill>
              </a:rPr>
              <a:t>r</a:t>
            </a:r>
            <a:r>
              <a:rPr lang="es-CO" sz="2800" b="1" i="1" dirty="0" smtClean="0">
                <a:solidFill>
                  <a:srgbClr val="002060"/>
                </a:solidFill>
              </a:rPr>
              <a:t> </a:t>
            </a:r>
            <a:r>
              <a:rPr lang="es-CO" sz="2800" b="1" i="1" dirty="0">
                <a:solidFill>
                  <a:srgbClr val="002060"/>
                </a:solidFill>
              </a:rPr>
              <a:t>«dio dones a los hombres.»</a:t>
            </a:r>
          </a:p>
        </p:txBody>
      </p:sp>
      <p:sp>
        <p:nvSpPr>
          <p:cNvPr id="4" name="3 Marcador de texto"/>
          <p:cNvSpPr>
            <a:spLocks noGrp="1"/>
          </p:cNvSpPr>
          <p:nvPr>
            <p:ph type="body" idx="1"/>
          </p:nvPr>
        </p:nvSpPr>
        <p:spPr/>
        <p:txBody>
          <a:bodyPr/>
          <a:lstStyle/>
          <a:p>
            <a:pPr algn="ctr"/>
            <a:r>
              <a:rPr lang="es-CO" dirty="0" smtClean="0"/>
              <a:t> A. Testamento.</a:t>
            </a:r>
            <a:endParaRPr lang="es-CO" dirty="0"/>
          </a:p>
        </p:txBody>
      </p:sp>
      <p:sp>
        <p:nvSpPr>
          <p:cNvPr id="3" name="2 Marcador de contenido"/>
          <p:cNvSpPr>
            <a:spLocks noGrp="1"/>
          </p:cNvSpPr>
          <p:nvPr>
            <p:ph sz="half" idx="2"/>
          </p:nvPr>
        </p:nvSpPr>
        <p:spPr>
          <a:xfrm>
            <a:off x="457200" y="2174874"/>
            <a:ext cx="4040188" cy="4422477"/>
          </a:xfrm>
          <a:solidFill>
            <a:srgbClr val="FFC000"/>
          </a:solidFill>
        </p:spPr>
        <p:txBody>
          <a:bodyPr>
            <a:normAutofit/>
          </a:bodyPr>
          <a:lstStyle/>
          <a:p>
            <a:pPr marL="0" indent="0">
              <a:buNone/>
            </a:pPr>
            <a:r>
              <a:rPr lang="es-CO" dirty="0" smtClean="0"/>
              <a:t>1). Cautivos del rey enemigo de Israel. </a:t>
            </a:r>
          </a:p>
          <a:p>
            <a:pPr marL="0" indent="0">
              <a:buNone/>
            </a:pPr>
            <a:endParaRPr lang="es-CO" dirty="0" smtClean="0"/>
          </a:p>
          <a:p>
            <a:pPr marL="0" indent="0">
              <a:buNone/>
            </a:pPr>
            <a:r>
              <a:rPr lang="es-CO" dirty="0" smtClean="0"/>
              <a:t>2). Ascendía con ellos encadenados.</a:t>
            </a:r>
          </a:p>
          <a:p>
            <a:pPr marL="0" indent="0">
              <a:buNone/>
            </a:pPr>
            <a:endParaRPr lang="es-CO" dirty="0" smtClean="0"/>
          </a:p>
          <a:p>
            <a:pPr marL="0" indent="0">
              <a:buNone/>
            </a:pPr>
            <a:r>
              <a:rPr lang="es-CO" dirty="0" smtClean="0"/>
              <a:t>3). Exigía dones de los hombres para sí. </a:t>
            </a:r>
            <a:endParaRPr lang="es-CO" dirty="0"/>
          </a:p>
        </p:txBody>
      </p:sp>
      <p:sp>
        <p:nvSpPr>
          <p:cNvPr id="5" name="4 Marcador de texto"/>
          <p:cNvSpPr>
            <a:spLocks noGrp="1"/>
          </p:cNvSpPr>
          <p:nvPr>
            <p:ph type="body" sz="quarter" idx="3"/>
          </p:nvPr>
        </p:nvSpPr>
        <p:spPr/>
        <p:txBody>
          <a:bodyPr/>
          <a:lstStyle/>
          <a:p>
            <a:pPr algn="ctr"/>
            <a:r>
              <a:rPr lang="es-CO" dirty="0" smtClean="0"/>
              <a:t>N. Testamento</a:t>
            </a:r>
            <a:endParaRPr lang="es-CO" dirty="0"/>
          </a:p>
        </p:txBody>
      </p:sp>
      <p:sp>
        <p:nvSpPr>
          <p:cNvPr id="6" name="5 Marcador de contenido"/>
          <p:cNvSpPr>
            <a:spLocks noGrp="1"/>
          </p:cNvSpPr>
          <p:nvPr>
            <p:ph sz="quarter" idx="4"/>
          </p:nvPr>
        </p:nvSpPr>
        <p:spPr>
          <a:xfrm>
            <a:off x="4645025" y="2174874"/>
            <a:ext cx="4041775" cy="4422477"/>
          </a:xfrm>
          <a:solidFill>
            <a:srgbClr val="FFC000"/>
          </a:solidFill>
        </p:spPr>
        <p:txBody>
          <a:bodyPr/>
          <a:lstStyle/>
          <a:p>
            <a:pPr marL="0" indent="0">
              <a:buNone/>
            </a:pPr>
            <a:r>
              <a:rPr lang="es-CO" dirty="0" smtClean="0"/>
              <a:t>1). Cautivos de la muerte. rey enemigo de Dios.</a:t>
            </a:r>
          </a:p>
          <a:p>
            <a:pPr marL="0" indent="0">
              <a:buNone/>
            </a:pPr>
            <a:endParaRPr lang="es-CO" dirty="0" smtClean="0"/>
          </a:p>
          <a:p>
            <a:pPr marL="0" indent="0">
              <a:buNone/>
            </a:pPr>
            <a:r>
              <a:rPr lang="es-CO" dirty="0" smtClean="0"/>
              <a:t>2). Ascendía con ellos  llenos de gozo.</a:t>
            </a:r>
          </a:p>
          <a:p>
            <a:pPr marL="0" indent="0">
              <a:buNone/>
            </a:pPr>
            <a:endParaRPr lang="es-CO" dirty="0" smtClean="0"/>
          </a:p>
          <a:p>
            <a:pPr marL="0" indent="0">
              <a:buNone/>
            </a:pPr>
            <a:r>
              <a:rPr lang="es-CO" dirty="0" smtClean="0"/>
              <a:t>3). Ofrece dones a los hombres, consistente en su amor incomparable, pero no para sí sino para que los compartan.</a:t>
            </a:r>
          </a:p>
          <a:p>
            <a:pPr marL="0" indent="0">
              <a:buNone/>
            </a:pPr>
            <a:endParaRPr lang="es-CO" dirty="0"/>
          </a:p>
        </p:txBody>
      </p:sp>
    </p:spTree>
    <p:extLst>
      <p:ext uri="{BB962C8B-B14F-4D97-AF65-F5344CB8AC3E}">
        <p14:creationId xmlns:p14="http://schemas.microsoft.com/office/powerpoint/2010/main" val="1038292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heel(1)">
                                      <p:cBhvr>
                                        <p:cTn id="7" dur="20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down)">
                                      <p:cBhvr>
                                        <p:cTn id="12" dur="580">
                                          <p:stCondLst>
                                            <p:cond delay="0"/>
                                          </p:stCondLst>
                                        </p:cTn>
                                        <p:tgtEl>
                                          <p:spTgt spid="5">
                                            <p:txEl>
                                              <p:pRg st="0" end="0"/>
                                            </p:txEl>
                                          </p:spTgt>
                                        </p:tgtEl>
                                      </p:cBhvr>
                                    </p:animEffect>
                                    <p:anim calcmode="lin" valueType="num">
                                      <p:cBhvr>
                                        <p:cTn id="13" dur="1822" tmFilter="0,0; 0.14,0.36; 0.43,0.73; 0.71,0.91; 1.0,1.0">
                                          <p:stCondLst>
                                            <p:cond delay="0"/>
                                          </p:stCondLst>
                                        </p:cTn>
                                        <p:tgtEl>
                                          <p:spTgt spid="5">
                                            <p:txEl>
                                              <p:pRg st="0" end="0"/>
                                            </p:txEl>
                                          </p:spTgt>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5">
                                            <p:txEl>
                                              <p:pRg st="0" end="0"/>
                                            </p:txEl>
                                          </p:spTgt>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5">
                                            <p:txEl>
                                              <p:pRg st="0" end="0"/>
                                            </p:txEl>
                                          </p:spTgt>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5">
                                            <p:txEl>
                                              <p:pRg st="0" end="0"/>
                                            </p:txEl>
                                          </p:spTgt>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5">
                                            <p:txEl>
                                              <p:pRg st="0" end="0"/>
                                            </p:txEl>
                                          </p:spTgt>
                                        </p:tgtEl>
                                        <p:attrNameLst>
                                          <p:attrName>ppt_y</p:attrName>
                                        </p:attrNameLst>
                                      </p:cBhvr>
                                      <p:tavLst>
                                        <p:tav tm="0" fmla="#ppt_y-sin(pi*$)/81">
                                          <p:val>
                                            <p:fltVal val="0"/>
                                          </p:val>
                                        </p:tav>
                                        <p:tav tm="100000">
                                          <p:val>
                                            <p:fltVal val="1"/>
                                          </p:val>
                                        </p:tav>
                                      </p:tavLst>
                                    </p:anim>
                                    <p:animScale>
                                      <p:cBhvr>
                                        <p:cTn id="18" dur="26">
                                          <p:stCondLst>
                                            <p:cond delay="650"/>
                                          </p:stCondLst>
                                        </p:cTn>
                                        <p:tgtEl>
                                          <p:spTgt spid="5">
                                            <p:txEl>
                                              <p:pRg st="0" end="0"/>
                                            </p:txEl>
                                          </p:spTgt>
                                        </p:tgtEl>
                                      </p:cBhvr>
                                      <p:to x="100000" y="60000"/>
                                    </p:animScale>
                                    <p:animScale>
                                      <p:cBhvr>
                                        <p:cTn id="19" dur="166" decel="50000">
                                          <p:stCondLst>
                                            <p:cond delay="676"/>
                                          </p:stCondLst>
                                        </p:cTn>
                                        <p:tgtEl>
                                          <p:spTgt spid="5">
                                            <p:txEl>
                                              <p:pRg st="0" end="0"/>
                                            </p:txEl>
                                          </p:spTgt>
                                        </p:tgtEl>
                                      </p:cBhvr>
                                      <p:to x="100000" y="100000"/>
                                    </p:animScale>
                                    <p:animScale>
                                      <p:cBhvr>
                                        <p:cTn id="20" dur="26">
                                          <p:stCondLst>
                                            <p:cond delay="1312"/>
                                          </p:stCondLst>
                                        </p:cTn>
                                        <p:tgtEl>
                                          <p:spTgt spid="5">
                                            <p:txEl>
                                              <p:pRg st="0" end="0"/>
                                            </p:txEl>
                                          </p:spTgt>
                                        </p:tgtEl>
                                      </p:cBhvr>
                                      <p:to x="100000" y="80000"/>
                                    </p:animScale>
                                    <p:animScale>
                                      <p:cBhvr>
                                        <p:cTn id="21" dur="166" decel="50000">
                                          <p:stCondLst>
                                            <p:cond delay="1338"/>
                                          </p:stCondLst>
                                        </p:cTn>
                                        <p:tgtEl>
                                          <p:spTgt spid="5">
                                            <p:txEl>
                                              <p:pRg st="0" end="0"/>
                                            </p:txEl>
                                          </p:spTgt>
                                        </p:tgtEl>
                                      </p:cBhvr>
                                      <p:to x="100000" y="100000"/>
                                    </p:animScale>
                                    <p:animScale>
                                      <p:cBhvr>
                                        <p:cTn id="22" dur="26">
                                          <p:stCondLst>
                                            <p:cond delay="1642"/>
                                          </p:stCondLst>
                                        </p:cTn>
                                        <p:tgtEl>
                                          <p:spTgt spid="5">
                                            <p:txEl>
                                              <p:pRg st="0" end="0"/>
                                            </p:txEl>
                                          </p:spTgt>
                                        </p:tgtEl>
                                      </p:cBhvr>
                                      <p:to x="100000" y="90000"/>
                                    </p:animScale>
                                    <p:animScale>
                                      <p:cBhvr>
                                        <p:cTn id="23" dur="166" decel="50000">
                                          <p:stCondLst>
                                            <p:cond delay="1668"/>
                                          </p:stCondLst>
                                        </p:cTn>
                                        <p:tgtEl>
                                          <p:spTgt spid="5">
                                            <p:txEl>
                                              <p:pRg st="0" end="0"/>
                                            </p:txEl>
                                          </p:spTgt>
                                        </p:tgtEl>
                                      </p:cBhvr>
                                      <p:to x="100000" y="100000"/>
                                    </p:animScale>
                                    <p:animScale>
                                      <p:cBhvr>
                                        <p:cTn id="24" dur="26">
                                          <p:stCondLst>
                                            <p:cond delay="1808"/>
                                          </p:stCondLst>
                                        </p:cTn>
                                        <p:tgtEl>
                                          <p:spTgt spid="5">
                                            <p:txEl>
                                              <p:pRg st="0" end="0"/>
                                            </p:txEl>
                                          </p:spTgt>
                                        </p:tgtEl>
                                      </p:cBhvr>
                                      <p:to x="100000" y="95000"/>
                                    </p:animScale>
                                    <p:animScale>
                                      <p:cBhvr>
                                        <p:cTn id="25" dur="166" decel="50000">
                                          <p:stCondLst>
                                            <p:cond delay="1834"/>
                                          </p:stCondLst>
                                        </p:cTn>
                                        <p:tgtEl>
                                          <p:spTgt spid="5">
                                            <p:txEl>
                                              <p:pRg st="0" end="0"/>
                                            </p:txEl>
                                          </p:spTgt>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21" presetClass="entr" presetSubtype="1" fill="hold" grpId="0" nodeType="clickEffect">
                                  <p:stCondLst>
                                    <p:cond delay="0"/>
                                  </p:stCondLst>
                                  <p:childTnLst>
                                    <p:set>
                                      <p:cBhvr>
                                        <p:cTn id="29" dur="1" fill="hold">
                                          <p:stCondLst>
                                            <p:cond delay="0"/>
                                          </p:stCondLst>
                                        </p:cTn>
                                        <p:tgtEl>
                                          <p:spTgt spid="3">
                                            <p:bg/>
                                          </p:spTgt>
                                        </p:tgtEl>
                                        <p:attrNameLst>
                                          <p:attrName>style.visibility</p:attrName>
                                        </p:attrNameLst>
                                      </p:cBhvr>
                                      <p:to>
                                        <p:strVal val="visible"/>
                                      </p:to>
                                    </p:set>
                                    <p:animEffect transition="in" filter="wheel(1)">
                                      <p:cBhvr>
                                        <p:cTn id="30" dur="2000"/>
                                        <p:tgtEl>
                                          <p:spTgt spid="3">
                                            <p:bg/>
                                          </p:spTgt>
                                        </p:tgtEl>
                                      </p:cBhvr>
                                    </p:animEffect>
                                  </p:childTnLst>
                                </p:cTn>
                              </p:par>
                            </p:childTnLst>
                          </p:cTn>
                        </p:par>
                      </p:childTnLst>
                    </p:cTn>
                  </p:par>
                  <p:par>
                    <p:cTn id="31" fill="hold">
                      <p:stCondLst>
                        <p:cond delay="indefinite"/>
                      </p:stCondLst>
                      <p:childTnLst>
                        <p:par>
                          <p:cTn id="32" fill="hold">
                            <p:stCondLst>
                              <p:cond delay="0"/>
                            </p:stCondLst>
                            <p:childTnLst>
                              <p:par>
                                <p:cTn id="33" presetID="21" presetClass="entr" presetSubtype="1" fill="hold" grpId="0" nodeType="clickEffect">
                                  <p:stCondLst>
                                    <p:cond delay="0"/>
                                  </p:stCondLst>
                                  <p:childTnLst>
                                    <p:set>
                                      <p:cBhvr>
                                        <p:cTn id="34" dur="1" fill="hold">
                                          <p:stCondLst>
                                            <p:cond delay="0"/>
                                          </p:stCondLst>
                                        </p:cTn>
                                        <p:tgtEl>
                                          <p:spTgt spid="3">
                                            <p:txEl>
                                              <p:pRg st="0" end="0"/>
                                            </p:txEl>
                                          </p:spTgt>
                                        </p:tgtEl>
                                        <p:attrNameLst>
                                          <p:attrName>style.visibility</p:attrName>
                                        </p:attrNameLst>
                                      </p:cBhvr>
                                      <p:to>
                                        <p:strVal val="visible"/>
                                      </p:to>
                                    </p:set>
                                    <p:animEffect transition="in" filter="wheel(1)">
                                      <p:cBhvr>
                                        <p:cTn id="35" dur="2000"/>
                                        <p:tgtEl>
                                          <p:spTgt spid="3">
                                            <p:txEl>
                                              <p:pRg st="0" end="0"/>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21" presetClass="entr" presetSubtype="1" fill="hold" grpId="0" nodeType="clickEffect">
                                  <p:stCondLst>
                                    <p:cond delay="0"/>
                                  </p:stCondLst>
                                  <p:childTnLst>
                                    <p:set>
                                      <p:cBhvr>
                                        <p:cTn id="39" dur="1" fill="hold">
                                          <p:stCondLst>
                                            <p:cond delay="0"/>
                                          </p:stCondLst>
                                        </p:cTn>
                                        <p:tgtEl>
                                          <p:spTgt spid="6">
                                            <p:bg/>
                                          </p:spTgt>
                                        </p:tgtEl>
                                        <p:attrNameLst>
                                          <p:attrName>style.visibility</p:attrName>
                                        </p:attrNameLst>
                                      </p:cBhvr>
                                      <p:to>
                                        <p:strVal val="visible"/>
                                      </p:to>
                                    </p:set>
                                    <p:animEffect transition="in" filter="wheel(1)">
                                      <p:cBhvr>
                                        <p:cTn id="40" dur="2000"/>
                                        <p:tgtEl>
                                          <p:spTgt spid="6">
                                            <p:bg/>
                                          </p:spTgt>
                                        </p:tgtEl>
                                      </p:cBhvr>
                                    </p:animEffect>
                                  </p:childTnLst>
                                </p:cTn>
                              </p:par>
                            </p:childTnLst>
                          </p:cTn>
                        </p:par>
                      </p:childTnLst>
                    </p:cTn>
                  </p:par>
                  <p:par>
                    <p:cTn id="41" fill="hold">
                      <p:stCondLst>
                        <p:cond delay="indefinite"/>
                      </p:stCondLst>
                      <p:childTnLst>
                        <p:par>
                          <p:cTn id="42" fill="hold">
                            <p:stCondLst>
                              <p:cond delay="0"/>
                            </p:stCondLst>
                            <p:childTnLst>
                              <p:par>
                                <p:cTn id="43" presetID="21" presetClass="entr" presetSubtype="1" fill="hold" grpId="0" nodeType="clickEffect">
                                  <p:stCondLst>
                                    <p:cond delay="0"/>
                                  </p:stCondLst>
                                  <p:childTnLst>
                                    <p:set>
                                      <p:cBhvr>
                                        <p:cTn id="44" dur="1" fill="hold">
                                          <p:stCondLst>
                                            <p:cond delay="0"/>
                                          </p:stCondLst>
                                        </p:cTn>
                                        <p:tgtEl>
                                          <p:spTgt spid="6">
                                            <p:txEl>
                                              <p:pRg st="0" end="0"/>
                                            </p:txEl>
                                          </p:spTgt>
                                        </p:tgtEl>
                                        <p:attrNameLst>
                                          <p:attrName>style.visibility</p:attrName>
                                        </p:attrNameLst>
                                      </p:cBhvr>
                                      <p:to>
                                        <p:strVal val="visible"/>
                                      </p:to>
                                    </p:set>
                                    <p:animEffect transition="in" filter="wheel(1)">
                                      <p:cBhvr>
                                        <p:cTn id="45" dur="2000"/>
                                        <p:tgtEl>
                                          <p:spTgt spid="6">
                                            <p:txEl>
                                              <p:pRg st="0" end="0"/>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26" presetClass="entr" presetSubtype="0" fill="hold" nodeType="clickEffect">
                                  <p:stCondLst>
                                    <p:cond delay="0"/>
                                  </p:stCondLst>
                                  <p:childTnLst>
                                    <p:set>
                                      <p:cBhvr>
                                        <p:cTn id="49" dur="1" fill="hold">
                                          <p:stCondLst>
                                            <p:cond delay="0"/>
                                          </p:stCondLst>
                                        </p:cTn>
                                        <p:tgtEl>
                                          <p:spTgt spid="3">
                                            <p:txEl>
                                              <p:pRg st="2" end="2"/>
                                            </p:txEl>
                                          </p:spTgt>
                                        </p:tgtEl>
                                        <p:attrNameLst>
                                          <p:attrName>style.visibility</p:attrName>
                                        </p:attrNameLst>
                                      </p:cBhvr>
                                      <p:to>
                                        <p:strVal val="visible"/>
                                      </p:to>
                                    </p:set>
                                    <p:animEffect transition="in" filter="wipe(down)">
                                      <p:cBhvr>
                                        <p:cTn id="50" dur="580">
                                          <p:stCondLst>
                                            <p:cond delay="0"/>
                                          </p:stCondLst>
                                        </p:cTn>
                                        <p:tgtEl>
                                          <p:spTgt spid="3">
                                            <p:txEl>
                                              <p:pRg st="2" end="2"/>
                                            </p:txEl>
                                          </p:spTgt>
                                        </p:tgtEl>
                                      </p:cBhvr>
                                    </p:animEffect>
                                    <p:anim calcmode="lin" valueType="num">
                                      <p:cBhvr>
                                        <p:cTn id="51"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52"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53"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54"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55"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56" dur="26">
                                          <p:stCondLst>
                                            <p:cond delay="650"/>
                                          </p:stCondLst>
                                        </p:cTn>
                                        <p:tgtEl>
                                          <p:spTgt spid="3">
                                            <p:txEl>
                                              <p:pRg st="2" end="2"/>
                                            </p:txEl>
                                          </p:spTgt>
                                        </p:tgtEl>
                                      </p:cBhvr>
                                      <p:to x="100000" y="60000"/>
                                    </p:animScale>
                                    <p:animScale>
                                      <p:cBhvr>
                                        <p:cTn id="57" dur="166" decel="50000">
                                          <p:stCondLst>
                                            <p:cond delay="676"/>
                                          </p:stCondLst>
                                        </p:cTn>
                                        <p:tgtEl>
                                          <p:spTgt spid="3">
                                            <p:txEl>
                                              <p:pRg st="2" end="2"/>
                                            </p:txEl>
                                          </p:spTgt>
                                        </p:tgtEl>
                                      </p:cBhvr>
                                      <p:to x="100000" y="100000"/>
                                    </p:animScale>
                                    <p:animScale>
                                      <p:cBhvr>
                                        <p:cTn id="58" dur="26">
                                          <p:stCondLst>
                                            <p:cond delay="1312"/>
                                          </p:stCondLst>
                                        </p:cTn>
                                        <p:tgtEl>
                                          <p:spTgt spid="3">
                                            <p:txEl>
                                              <p:pRg st="2" end="2"/>
                                            </p:txEl>
                                          </p:spTgt>
                                        </p:tgtEl>
                                      </p:cBhvr>
                                      <p:to x="100000" y="80000"/>
                                    </p:animScale>
                                    <p:animScale>
                                      <p:cBhvr>
                                        <p:cTn id="59" dur="166" decel="50000">
                                          <p:stCondLst>
                                            <p:cond delay="1338"/>
                                          </p:stCondLst>
                                        </p:cTn>
                                        <p:tgtEl>
                                          <p:spTgt spid="3">
                                            <p:txEl>
                                              <p:pRg st="2" end="2"/>
                                            </p:txEl>
                                          </p:spTgt>
                                        </p:tgtEl>
                                      </p:cBhvr>
                                      <p:to x="100000" y="100000"/>
                                    </p:animScale>
                                    <p:animScale>
                                      <p:cBhvr>
                                        <p:cTn id="60" dur="26">
                                          <p:stCondLst>
                                            <p:cond delay="1642"/>
                                          </p:stCondLst>
                                        </p:cTn>
                                        <p:tgtEl>
                                          <p:spTgt spid="3">
                                            <p:txEl>
                                              <p:pRg st="2" end="2"/>
                                            </p:txEl>
                                          </p:spTgt>
                                        </p:tgtEl>
                                      </p:cBhvr>
                                      <p:to x="100000" y="90000"/>
                                    </p:animScale>
                                    <p:animScale>
                                      <p:cBhvr>
                                        <p:cTn id="61" dur="166" decel="50000">
                                          <p:stCondLst>
                                            <p:cond delay="1668"/>
                                          </p:stCondLst>
                                        </p:cTn>
                                        <p:tgtEl>
                                          <p:spTgt spid="3">
                                            <p:txEl>
                                              <p:pRg st="2" end="2"/>
                                            </p:txEl>
                                          </p:spTgt>
                                        </p:tgtEl>
                                      </p:cBhvr>
                                      <p:to x="100000" y="100000"/>
                                    </p:animScale>
                                    <p:animScale>
                                      <p:cBhvr>
                                        <p:cTn id="62" dur="26">
                                          <p:stCondLst>
                                            <p:cond delay="1808"/>
                                          </p:stCondLst>
                                        </p:cTn>
                                        <p:tgtEl>
                                          <p:spTgt spid="3">
                                            <p:txEl>
                                              <p:pRg st="2" end="2"/>
                                            </p:txEl>
                                          </p:spTgt>
                                        </p:tgtEl>
                                      </p:cBhvr>
                                      <p:to x="100000" y="95000"/>
                                    </p:animScale>
                                    <p:animScale>
                                      <p:cBhvr>
                                        <p:cTn id="63" dur="166" decel="50000">
                                          <p:stCondLst>
                                            <p:cond delay="1834"/>
                                          </p:stCondLst>
                                        </p:cTn>
                                        <p:tgtEl>
                                          <p:spTgt spid="3">
                                            <p:txEl>
                                              <p:pRg st="2" end="2"/>
                                            </p:txEl>
                                          </p:spTgt>
                                        </p:tgtEl>
                                      </p:cBhvr>
                                      <p:to x="100000" y="100000"/>
                                    </p:animScale>
                                  </p:childTnLst>
                                </p:cTn>
                              </p:par>
                            </p:childTnLst>
                          </p:cTn>
                        </p:par>
                      </p:childTnLst>
                    </p:cTn>
                  </p:par>
                  <p:par>
                    <p:cTn id="64" fill="hold">
                      <p:stCondLst>
                        <p:cond delay="indefinite"/>
                      </p:stCondLst>
                      <p:childTnLst>
                        <p:par>
                          <p:cTn id="65" fill="hold">
                            <p:stCondLst>
                              <p:cond delay="0"/>
                            </p:stCondLst>
                            <p:childTnLst>
                              <p:par>
                                <p:cTn id="66" presetID="26" presetClass="entr" presetSubtype="0" fill="hold" nodeType="clickEffect">
                                  <p:stCondLst>
                                    <p:cond delay="0"/>
                                  </p:stCondLst>
                                  <p:childTnLst>
                                    <p:set>
                                      <p:cBhvr>
                                        <p:cTn id="67" dur="1" fill="hold">
                                          <p:stCondLst>
                                            <p:cond delay="0"/>
                                          </p:stCondLst>
                                        </p:cTn>
                                        <p:tgtEl>
                                          <p:spTgt spid="6">
                                            <p:txEl>
                                              <p:pRg st="2" end="2"/>
                                            </p:txEl>
                                          </p:spTgt>
                                        </p:tgtEl>
                                        <p:attrNameLst>
                                          <p:attrName>style.visibility</p:attrName>
                                        </p:attrNameLst>
                                      </p:cBhvr>
                                      <p:to>
                                        <p:strVal val="visible"/>
                                      </p:to>
                                    </p:set>
                                    <p:animEffect transition="in" filter="wipe(down)">
                                      <p:cBhvr>
                                        <p:cTn id="68" dur="580">
                                          <p:stCondLst>
                                            <p:cond delay="0"/>
                                          </p:stCondLst>
                                        </p:cTn>
                                        <p:tgtEl>
                                          <p:spTgt spid="6">
                                            <p:txEl>
                                              <p:pRg st="2" end="2"/>
                                            </p:txEl>
                                          </p:spTgt>
                                        </p:tgtEl>
                                      </p:cBhvr>
                                    </p:animEffect>
                                    <p:anim calcmode="lin" valueType="num">
                                      <p:cBhvr>
                                        <p:cTn id="69" dur="1822" tmFilter="0,0; 0.14,0.36; 0.43,0.73; 0.71,0.91; 1.0,1.0">
                                          <p:stCondLst>
                                            <p:cond delay="0"/>
                                          </p:stCondLst>
                                        </p:cTn>
                                        <p:tgtEl>
                                          <p:spTgt spid="6">
                                            <p:txEl>
                                              <p:pRg st="2" end="2"/>
                                            </p:txEl>
                                          </p:spTgt>
                                        </p:tgtEl>
                                        <p:attrNameLst>
                                          <p:attrName>ppt_x</p:attrName>
                                        </p:attrNameLst>
                                      </p:cBhvr>
                                      <p:tavLst>
                                        <p:tav tm="0">
                                          <p:val>
                                            <p:strVal val="#ppt_x-0.25"/>
                                          </p:val>
                                        </p:tav>
                                        <p:tav tm="100000">
                                          <p:val>
                                            <p:strVal val="#ppt_x"/>
                                          </p:val>
                                        </p:tav>
                                      </p:tavLst>
                                    </p:anim>
                                    <p:anim calcmode="lin" valueType="num">
                                      <p:cBhvr>
                                        <p:cTn id="70" dur="664" tmFilter="0.0,0.0; 0.25,0.07; 0.50,0.2; 0.75,0.467; 1.0,1.0">
                                          <p:stCondLst>
                                            <p:cond delay="0"/>
                                          </p:stCondLst>
                                        </p:cTn>
                                        <p:tgtEl>
                                          <p:spTgt spid="6">
                                            <p:txEl>
                                              <p:pRg st="2" end="2"/>
                                            </p:txEl>
                                          </p:spTgt>
                                        </p:tgtEl>
                                        <p:attrNameLst>
                                          <p:attrName>ppt_y</p:attrName>
                                        </p:attrNameLst>
                                      </p:cBhvr>
                                      <p:tavLst>
                                        <p:tav tm="0" fmla="#ppt_y-sin(pi*$)/3">
                                          <p:val>
                                            <p:fltVal val="0.5"/>
                                          </p:val>
                                        </p:tav>
                                        <p:tav tm="100000">
                                          <p:val>
                                            <p:fltVal val="1"/>
                                          </p:val>
                                        </p:tav>
                                      </p:tavLst>
                                    </p:anim>
                                    <p:anim calcmode="lin" valueType="num">
                                      <p:cBhvr>
                                        <p:cTn id="71" dur="664" tmFilter="0, 0; 0.125,0.2665; 0.25,0.4; 0.375,0.465; 0.5,0.5;  0.625,0.535; 0.75,0.6; 0.875,0.7335; 1,1">
                                          <p:stCondLst>
                                            <p:cond delay="664"/>
                                          </p:stCondLst>
                                        </p:cTn>
                                        <p:tgtEl>
                                          <p:spTgt spid="6">
                                            <p:txEl>
                                              <p:pRg st="2" end="2"/>
                                            </p:txEl>
                                          </p:spTgt>
                                        </p:tgtEl>
                                        <p:attrNameLst>
                                          <p:attrName>ppt_y</p:attrName>
                                        </p:attrNameLst>
                                      </p:cBhvr>
                                      <p:tavLst>
                                        <p:tav tm="0" fmla="#ppt_y-sin(pi*$)/9">
                                          <p:val>
                                            <p:fltVal val="0"/>
                                          </p:val>
                                        </p:tav>
                                        <p:tav tm="100000">
                                          <p:val>
                                            <p:fltVal val="1"/>
                                          </p:val>
                                        </p:tav>
                                      </p:tavLst>
                                    </p:anim>
                                    <p:anim calcmode="lin" valueType="num">
                                      <p:cBhvr>
                                        <p:cTn id="72" dur="332" tmFilter="0, 0; 0.125,0.2665; 0.25,0.4; 0.375,0.465; 0.5,0.5;  0.625,0.535; 0.75,0.6; 0.875,0.7335; 1,1">
                                          <p:stCondLst>
                                            <p:cond delay="1324"/>
                                          </p:stCondLst>
                                        </p:cTn>
                                        <p:tgtEl>
                                          <p:spTgt spid="6">
                                            <p:txEl>
                                              <p:pRg st="2" end="2"/>
                                            </p:txEl>
                                          </p:spTgt>
                                        </p:tgtEl>
                                        <p:attrNameLst>
                                          <p:attrName>ppt_y</p:attrName>
                                        </p:attrNameLst>
                                      </p:cBhvr>
                                      <p:tavLst>
                                        <p:tav tm="0" fmla="#ppt_y-sin(pi*$)/27">
                                          <p:val>
                                            <p:fltVal val="0"/>
                                          </p:val>
                                        </p:tav>
                                        <p:tav tm="100000">
                                          <p:val>
                                            <p:fltVal val="1"/>
                                          </p:val>
                                        </p:tav>
                                      </p:tavLst>
                                    </p:anim>
                                    <p:anim calcmode="lin" valueType="num">
                                      <p:cBhvr>
                                        <p:cTn id="73" dur="164" tmFilter="0, 0; 0.125,0.2665; 0.25,0.4; 0.375,0.465; 0.5,0.5;  0.625,0.535; 0.75,0.6; 0.875,0.7335; 1,1">
                                          <p:stCondLst>
                                            <p:cond delay="1656"/>
                                          </p:stCondLst>
                                        </p:cTn>
                                        <p:tgtEl>
                                          <p:spTgt spid="6">
                                            <p:txEl>
                                              <p:pRg st="2" end="2"/>
                                            </p:txEl>
                                          </p:spTgt>
                                        </p:tgtEl>
                                        <p:attrNameLst>
                                          <p:attrName>ppt_y</p:attrName>
                                        </p:attrNameLst>
                                      </p:cBhvr>
                                      <p:tavLst>
                                        <p:tav tm="0" fmla="#ppt_y-sin(pi*$)/81">
                                          <p:val>
                                            <p:fltVal val="0"/>
                                          </p:val>
                                        </p:tav>
                                        <p:tav tm="100000">
                                          <p:val>
                                            <p:fltVal val="1"/>
                                          </p:val>
                                        </p:tav>
                                      </p:tavLst>
                                    </p:anim>
                                    <p:animScale>
                                      <p:cBhvr>
                                        <p:cTn id="74" dur="26">
                                          <p:stCondLst>
                                            <p:cond delay="650"/>
                                          </p:stCondLst>
                                        </p:cTn>
                                        <p:tgtEl>
                                          <p:spTgt spid="6">
                                            <p:txEl>
                                              <p:pRg st="2" end="2"/>
                                            </p:txEl>
                                          </p:spTgt>
                                        </p:tgtEl>
                                      </p:cBhvr>
                                      <p:to x="100000" y="60000"/>
                                    </p:animScale>
                                    <p:animScale>
                                      <p:cBhvr>
                                        <p:cTn id="75" dur="166" decel="50000">
                                          <p:stCondLst>
                                            <p:cond delay="676"/>
                                          </p:stCondLst>
                                        </p:cTn>
                                        <p:tgtEl>
                                          <p:spTgt spid="6">
                                            <p:txEl>
                                              <p:pRg st="2" end="2"/>
                                            </p:txEl>
                                          </p:spTgt>
                                        </p:tgtEl>
                                      </p:cBhvr>
                                      <p:to x="100000" y="100000"/>
                                    </p:animScale>
                                    <p:animScale>
                                      <p:cBhvr>
                                        <p:cTn id="76" dur="26">
                                          <p:stCondLst>
                                            <p:cond delay="1312"/>
                                          </p:stCondLst>
                                        </p:cTn>
                                        <p:tgtEl>
                                          <p:spTgt spid="6">
                                            <p:txEl>
                                              <p:pRg st="2" end="2"/>
                                            </p:txEl>
                                          </p:spTgt>
                                        </p:tgtEl>
                                      </p:cBhvr>
                                      <p:to x="100000" y="80000"/>
                                    </p:animScale>
                                    <p:animScale>
                                      <p:cBhvr>
                                        <p:cTn id="77" dur="166" decel="50000">
                                          <p:stCondLst>
                                            <p:cond delay="1338"/>
                                          </p:stCondLst>
                                        </p:cTn>
                                        <p:tgtEl>
                                          <p:spTgt spid="6">
                                            <p:txEl>
                                              <p:pRg st="2" end="2"/>
                                            </p:txEl>
                                          </p:spTgt>
                                        </p:tgtEl>
                                      </p:cBhvr>
                                      <p:to x="100000" y="100000"/>
                                    </p:animScale>
                                    <p:animScale>
                                      <p:cBhvr>
                                        <p:cTn id="78" dur="26">
                                          <p:stCondLst>
                                            <p:cond delay="1642"/>
                                          </p:stCondLst>
                                        </p:cTn>
                                        <p:tgtEl>
                                          <p:spTgt spid="6">
                                            <p:txEl>
                                              <p:pRg st="2" end="2"/>
                                            </p:txEl>
                                          </p:spTgt>
                                        </p:tgtEl>
                                      </p:cBhvr>
                                      <p:to x="100000" y="90000"/>
                                    </p:animScale>
                                    <p:animScale>
                                      <p:cBhvr>
                                        <p:cTn id="79" dur="166" decel="50000">
                                          <p:stCondLst>
                                            <p:cond delay="1668"/>
                                          </p:stCondLst>
                                        </p:cTn>
                                        <p:tgtEl>
                                          <p:spTgt spid="6">
                                            <p:txEl>
                                              <p:pRg st="2" end="2"/>
                                            </p:txEl>
                                          </p:spTgt>
                                        </p:tgtEl>
                                      </p:cBhvr>
                                      <p:to x="100000" y="100000"/>
                                    </p:animScale>
                                    <p:animScale>
                                      <p:cBhvr>
                                        <p:cTn id="80" dur="26">
                                          <p:stCondLst>
                                            <p:cond delay="1808"/>
                                          </p:stCondLst>
                                        </p:cTn>
                                        <p:tgtEl>
                                          <p:spTgt spid="6">
                                            <p:txEl>
                                              <p:pRg st="2" end="2"/>
                                            </p:txEl>
                                          </p:spTgt>
                                        </p:tgtEl>
                                      </p:cBhvr>
                                      <p:to x="100000" y="95000"/>
                                    </p:animScale>
                                    <p:animScale>
                                      <p:cBhvr>
                                        <p:cTn id="81" dur="166" decel="50000">
                                          <p:stCondLst>
                                            <p:cond delay="1834"/>
                                          </p:stCondLst>
                                        </p:cTn>
                                        <p:tgtEl>
                                          <p:spTgt spid="6">
                                            <p:txEl>
                                              <p:pRg st="2" end="2"/>
                                            </p:txEl>
                                          </p:spTgt>
                                        </p:tgtEl>
                                      </p:cBhvr>
                                      <p:to x="100000" y="100000"/>
                                    </p:animScale>
                                  </p:childTnLst>
                                </p:cTn>
                              </p:par>
                            </p:childTnLst>
                          </p:cTn>
                        </p:par>
                      </p:childTnLst>
                    </p:cTn>
                  </p:par>
                  <p:par>
                    <p:cTn id="82" fill="hold">
                      <p:stCondLst>
                        <p:cond delay="indefinite"/>
                      </p:stCondLst>
                      <p:childTnLst>
                        <p:par>
                          <p:cTn id="83" fill="hold">
                            <p:stCondLst>
                              <p:cond delay="0"/>
                            </p:stCondLst>
                            <p:childTnLst>
                              <p:par>
                                <p:cTn id="84" presetID="26" presetClass="entr" presetSubtype="0" fill="hold" nodeType="clickEffect">
                                  <p:stCondLst>
                                    <p:cond delay="0"/>
                                  </p:stCondLst>
                                  <p:childTnLst>
                                    <p:set>
                                      <p:cBhvr>
                                        <p:cTn id="85" dur="1" fill="hold">
                                          <p:stCondLst>
                                            <p:cond delay="0"/>
                                          </p:stCondLst>
                                        </p:cTn>
                                        <p:tgtEl>
                                          <p:spTgt spid="3">
                                            <p:txEl>
                                              <p:pRg st="4" end="4"/>
                                            </p:txEl>
                                          </p:spTgt>
                                        </p:tgtEl>
                                        <p:attrNameLst>
                                          <p:attrName>style.visibility</p:attrName>
                                        </p:attrNameLst>
                                      </p:cBhvr>
                                      <p:to>
                                        <p:strVal val="visible"/>
                                      </p:to>
                                    </p:set>
                                    <p:animEffect transition="in" filter="wipe(down)">
                                      <p:cBhvr>
                                        <p:cTn id="86" dur="580">
                                          <p:stCondLst>
                                            <p:cond delay="0"/>
                                          </p:stCondLst>
                                        </p:cTn>
                                        <p:tgtEl>
                                          <p:spTgt spid="3">
                                            <p:txEl>
                                              <p:pRg st="4" end="4"/>
                                            </p:txEl>
                                          </p:spTgt>
                                        </p:tgtEl>
                                      </p:cBhvr>
                                    </p:animEffect>
                                    <p:anim calcmode="lin" valueType="num">
                                      <p:cBhvr>
                                        <p:cTn id="87"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88"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89"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90"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91"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92" dur="26">
                                          <p:stCondLst>
                                            <p:cond delay="650"/>
                                          </p:stCondLst>
                                        </p:cTn>
                                        <p:tgtEl>
                                          <p:spTgt spid="3">
                                            <p:txEl>
                                              <p:pRg st="4" end="4"/>
                                            </p:txEl>
                                          </p:spTgt>
                                        </p:tgtEl>
                                      </p:cBhvr>
                                      <p:to x="100000" y="60000"/>
                                    </p:animScale>
                                    <p:animScale>
                                      <p:cBhvr>
                                        <p:cTn id="93" dur="166" decel="50000">
                                          <p:stCondLst>
                                            <p:cond delay="676"/>
                                          </p:stCondLst>
                                        </p:cTn>
                                        <p:tgtEl>
                                          <p:spTgt spid="3">
                                            <p:txEl>
                                              <p:pRg st="4" end="4"/>
                                            </p:txEl>
                                          </p:spTgt>
                                        </p:tgtEl>
                                      </p:cBhvr>
                                      <p:to x="100000" y="100000"/>
                                    </p:animScale>
                                    <p:animScale>
                                      <p:cBhvr>
                                        <p:cTn id="94" dur="26">
                                          <p:stCondLst>
                                            <p:cond delay="1312"/>
                                          </p:stCondLst>
                                        </p:cTn>
                                        <p:tgtEl>
                                          <p:spTgt spid="3">
                                            <p:txEl>
                                              <p:pRg st="4" end="4"/>
                                            </p:txEl>
                                          </p:spTgt>
                                        </p:tgtEl>
                                      </p:cBhvr>
                                      <p:to x="100000" y="80000"/>
                                    </p:animScale>
                                    <p:animScale>
                                      <p:cBhvr>
                                        <p:cTn id="95" dur="166" decel="50000">
                                          <p:stCondLst>
                                            <p:cond delay="1338"/>
                                          </p:stCondLst>
                                        </p:cTn>
                                        <p:tgtEl>
                                          <p:spTgt spid="3">
                                            <p:txEl>
                                              <p:pRg st="4" end="4"/>
                                            </p:txEl>
                                          </p:spTgt>
                                        </p:tgtEl>
                                      </p:cBhvr>
                                      <p:to x="100000" y="100000"/>
                                    </p:animScale>
                                    <p:animScale>
                                      <p:cBhvr>
                                        <p:cTn id="96" dur="26">
                                          <p:stCondLst>
                                            <p:cond delay="1642"/>
                                          </p:stCondLst>
                                        </p:cTn>
                                        <p:tgtEl>
                                          <p:spTgt spid="3">
                                            <p:txEl>
                                              <p:pRg st="4" end="4"/>
                                            </p:txEl>
                                          </p:spTgt>
                                        </p:tgtEl>
                                      </p:cBhvr>
                                      <p:to x="100000" y="90000"/>
                                    </p:animScale>
                                    <p:animScale>
                                      <p:cBhvr>
                                        <p:cTn id="97" dur="166" decel="50000">
                                          <p:stCondLst>
                                            <p:cond delay="1668"/>
                                          </p:stCondLst>
                                        </p:cTn>
                                        <p:tgtEl>
                                          <p:spTgt spid="3">
                                            <p:txEl>
                                              <p:pRg st="4" end="4"/>
                                            </p:txEl>
                                          </p:spTgt>
                                        </p:tgtEl>
                                      </p:cBhvr>
                                      <p:to x="100000" y="100000"/>
                                    </p:animScale>
                                    <p:animScale>
                                      <p:cBhvr>
                                        <p:cTn id="98" dur="26">
                                          <p:stCondLst>
                                            <p:cond delay="1808"/>
                                          </p:stCondLst>
                                        </p:cTn>
                                        <p:tgtEl>
                                          <p:spTgt spid="3">
                                            <p:txEl>
                                              <p:pRg st="4" end="4"/>
                                            </p:txEl>
                                          </p:spTgt>
                                        </p:tgtEl>
                                      </p:cBhvr>
                                      <p:to x="100000" y="95000"/>
                                    </p:animScale>
                                    <p:animScale>
                                      <p:cBhvr>
                                        <p:cTn id="99" dur="166" decel="50000">
                                          <p:stCondLst>
                                            <p:cond delay="1834"/>
                                          </p:stCondLst>
                                        </p:cTn>
                                        <p:tgtEl>
                                          <p:spTgt spid="3">
                                            <p:txEl>
                                              <p:pRg st="4" end="4"/>
                                            </p:txEl>
                                          </p:spTgt>
                                        </p:tgtEl>
                                      </p:cBhvr>
                                      <p:to x="100000" y="100000"/>
                                    </p:animScale>
                                  </p:childTnLst>
                                </p:cTn>
                              </p:par>
                            </p:childTnLst>
                          </p:cTn>
                        </p:par>
                      </p:childTnLst>
                    </p:cTn>
                  </p:par>
                  <p:par>
                    <p:cTn id="100" fill="hold">
                      <p:stCondLst>
                        <p:cond delay="indefinite"/>
                      </p:stCondLst>
                      <p:childTnLst>
                        <p:par>
                          <p:cTn id="101" fill="hold">
                            <p:stCondLst>
                              <p:cond delay="0"/>
                            </p:stCondLst>
                            <p:childTnLst>
                              <p:par>
                                <p:cTn id="102" presetID="26" presetClass="entr" presetSubtype="0" fill="hold" nodeType="clickEffect">
                                  <p:stCondLst>
                                    <p:cond delay="0"/>
                                  </p:stCondLst>
                                  <p:childTnLst>
                                    <p:set>
                                      <p:cBhvr>
                                        <p:cTn id="103" dur="1" fill="hold">
                                          <p:stCondLst>
                                            <p:cond delay="0"/>
                                          </p:stCondLst>
                                        </p:cTn>
                                        <p:tgtEl>
                                          <p:spTgt spid="6">
                                            <p:txEl>
                                              <p:pRg st="4" end="4"/>
                                            </p:txEl>
                                          </p:spTgt>
                                        </p:tgtEl>
                                        <p:attrNameLst>
                                          <p:attrName>style.visibility</p:attrName>
                                        </p:attrNameLst>
                                      </p:cBhvr>
                                      <p:to>
                                        <p:strVal val="visible"/>
                                      </p:to>
                                    </p:set>
                                    <p:animEffect transition="in" filter="wipe(down)">
                                      <p:cBhvr>
                                        <p:cTn id="104" dur="580">
                                          <p:stCondLst>
                                            <p:cond delay="0"/>
                                          </p:stCondLst>
                                        </p:cTn>
                                        <p:tgtEl>
                                          <p:spTgt spid="6">
                                            <p:txEl>
                                              <p:pRg st="4" end="4"/>
                                            </p:txEl>
                                          </p:spTgt>
                                        </p:tgtEl>
                                      </p:cBhvr>
                                    </p:animEffect>
                                    <p:anim calcmode="lin" valueType="num">
                                      <p:cBhvr>
                                        <p:cTn id="105" dur="1822" tmFilter="0,0; 0.14,0.36; 0.43,0.73; 0.71,0.91; 1.0,1.0">
                                          <p:stCondLst>
                                            <p:cond delay="0"/>
                                          </p:stCondLst>
                                        </p:cTn>
                                        <p:tgtEl>
                                          <p:spTgt spid="6">
                                            <p:txEl>
                                              <p:pRg st="4" end="4"/>
                                            </p:txEl>
                                          </p:spTgt>
                                        </p:tgtEl>
                                        <p:attrNameLst>
                                          <p:attrName>ppt_x</p:attrName>
                                        </p:attrNameLst>
                                      </p:cBhvr>
                                      <p:tavLst>
                                        <p:tav tm="0">
                                          <p:val>
                                            <p:strVal val="#ppt_x-0.25"/>
                                          </p:val>
                                        </p:tav>
                                        <p:tav tm="100000">
                                          <p:val>
                                            <p:strVal val="#ppt_x"/>
                                          </p:val>
                                        </p:tav>
                                      </p:tavLst>
                                    </p:anim>
                                    <p:anim calcmode="lin" valueType="num">
                                      <p:cBhvr>
                                        <p:cTn id="106" dur="664" tmFilter="0.0,0.0; 0.25,0.07; 0.50,0.2; 0.75,0.467; 1.0,1.0">
                                          <p:stCondLst>
                                            <p:cond delay="0"/>
                                          </p:stCondLst>
                                        </p:cTn>
                                        <p:tgtEl>
                                          <p:spTgt spid="6">
                                            <p:txEl>
                                              <p:pRg st="4" end="4"/>
                                            </p:txEl>
                                          </p:spTgt>
                                        </p:tgtEl>
                                        <p:attrNameLst>
                                          <p:attrName>ppt_y</p:attrName>
                                        </p:attrNameLst>
                                      </p:cBhvr>
                                      <p:tavLst>
                                        <p:tav tm="0" fmla="#ppt_y-sin(pi*$)/3">
                                          <p:val>
                                            <p:fltVal val="0.5"/>
                                          </p:val>
                                        </p:tav>
                                        <p:tav tm="100000">
                                          <p:val>
                                            <p:fltVal val="1"/>
                                          </p:val>
                                        </p:tav>
                                      </p:tavLst>
                                    </p:anim>
                                    <p:anim calcmode="lin" valueType="num">
                                      <p:cBhvr>
                                        <p:cTn id="107" dur="664" tmFilter="0, 0; 0.125,0.2665; 0.25,0.4; 0.375,0.465; 0.5,0.5;  0.625,0.535; 0.75,0.6; 0.875,0.7335; 1,1">
                                          <p:stCondLst>
                                            <p:cond delay="664"/>
                                          </p:stCondLst>
                                        </p:cTn>
                                        <p:tgtEl>
                                          <p:spTgt spid="6">
                                            <p:txEl>
                                              <p:pRg st="4" end="4"/>
                                            </p:txEl>
                                          </p:spTgt>
                                        </p:tgtEl>
                                        <p:attrNameLst>
                                          <p:attrName>ppt_y</p:attrName>
                                        </p:attrNameLst>
                                      </p:cBhvr>
                                      <p:tavLst>
                                        <p:tav tm="0" fmla="#ppt_y-sin(pi*$)/9">
                                          <p:val>
                                            <p:fltVal val="0"/>
                                          </p:val>
                                        </p:tav>
                                        <p:tav tm="100000">
                                          <p:val>
                                            <p:fltVal val="1"/>
                                          </p:val>
                                        </p:tav>
                                      </p:tavLst>
                                    </p:anim>
                                    <p:anim calcmode="lin" valueType="num">
                                      <p:cBhvr>
                                        <p:cTn id="108" dur="332" tmFilter="0, 0; 0.125,0.2665; 0.25,0.4; 0.375,0.465; 0.5,0.5;  0.625,0.535; 0.75,0.6; 0.875,0.7335; 1,1">
                                          <p:stCondLst>
                                            <p:cond delay="1324"/>
                                          </p:stCondLst>
                                        </p:cTn>
                                        <p:tgtEl>
                                          <p:spTgt spid="6">
                                            <p:txEl>
                                              <p:pRg st="4" end="4"/>
                                            </p:txEl>
                                          </p:spTgt>
                                        </p:tgtEl>
                                        <p:attrNameLst>
                                          <p:attrName>ppt_y</p:attrName>
                                        </p:attrNameLst>
                                      </p:cBhvr>
                                      <p:tavLst>
                                        <p:tav tm="0" fmla="#ppt_y-sin(pi*$)/27">
                                          <p:val>
                                            <p:fltVal val="0"/>
                                          </p:val>
                                        </p:tav>
                                        <p:tav tm="100000">
                                          <p:val>
                                            <p:fltVal val="1"/>
                                          </p:val>
                                        </p:tav>
                                      </p:tavLst>
                                    </p:anim>
                                    <p:anim calcmode="lin" valueType="num">
                                      <p:cBhvr>
                                        <p:cTn id="109" dur="164" tmFilter="0, 0; 0.125,0.2665; 0.25,0.4; 0.375,0.465; 0.5,0.5;  0.625,0.535; 0.75,0.6; 0.875,0.7335; 1,1">
                                          <p:stCondLst>
                                            <p:cond delay="1656"/>
                                          </p:stCondLst>
                                        </p:cTn>
                                        <p:tgtEl>
                                          <p:spTgt spid="6">
                                            <p:txEl>
                                              <p:pRg st="4" end="4"/>
                                            </p:txEl>
                                          </p:spTgt>
                                        </p:tgtEl>
                                        <p:attrNameLst>
                                          <p:attrName>ppt_y</p:attrName>
                                        </p:attrNameLst>
                                      </p:cBhvr>
                                      <p:tavLst>
                                        <p:tav tm="0" fmla="#ppt_y-sin(pi*$)/81">
                                          <p:val>
                                            <p:fltVal val="0"/>
                                          </p:val>
                                        </p:tav>
                                        <p:tav tm="100000">
                                          <p:val>
                                            <p:fltVal val="1"/>
                                          </p:val>
                                        </p:tav>
                                      </p:tavLst>
                                    </p:anim>
                                    <p:animScale>
                                      <p:cBhvr>
                                        <p:cTn id="110" dur="26">
                                          <p:stCondLst>
                                            <p:cond delay="650"/>
                                          </p:stCondLst>
                                        </p:cTn>
                                        <p:tgtEl>
                                          <p:spTgt spid="6">
                                            <p:txEl>
                                              <p:pRg st="4" end="4"/>
                                            </p:txEl>
                                          </p:spTgt>
                                        </p:tgtEl>
                                      </p:cBhvr>
                                      <p:to x="100000" y="60000"/>
                                    </p:animScale>
                                    <p:animScale>
                                      <p:cBhvr>
                                        <p:cTn id="111" dur="166" decel="50000">
                                          <p:stCondLst>
                                            <p:cond delay="676"/>
                                          </p:stCondLst>
                                        </p:cTn>
                                        <p:tgtEl>
                                          <p:spTgt spid="6">
                                            <p:txEl>
                                              <p:pRg st="4" end="4"/>
                                            </p:txEl>
                                          </p:spTgt>
                                        </p:tgtEl>
                                      </p:cBhvr>
                                      <p:to x="100000" y="100000"/>
                                    </p:animScale>
                                    <p:animScale>
                                      <p:cBhvr>
                                        <p:cTn id="112" dur="26">
                                          <p:stCondLst>
                                            <p:cond delay="1312"/>
                                          </p:stCondLst>
                                        </p:cTn>
                                        <p:tgtEl>
                                          <p:spTgt spid="6">
                                            <p:txEl>
                                              <p:pRg st="4" end="4"/>
                                            </p:txEl>
                                          </p:spTgt>
                                        </p:tgtEl>
                                      </p:cBhvr>
                                      <p:to x="100000" y="80000"/>
                                    </p:animScale>
                                    <p:animScale>
                                      <p:cBhvr>
                                        <p:cTn id="113" dur="166" decel="50000">
                                          <p:stCondLst>
                                            <p:cond delay="1338"/>
                                          </p:stCondLst>
                                        </p:cTn>
                                        <p:tgtEl>
                                          <p:spTgt spid="6">
                                            <p:txEl>
                                              <p:pRg st="4" end="4"/>
                                            </p:txEl>
                                          </p:spTgt>
                                        </p:tgtEl>
                                      </p:cBhvr>
                                      <p:to x="100000" y="100000"/>
                                    </p:animScale>
                                    <p:animScale>
                                      <p:cBhvr>
                                        <p:cTn id="114" dur="26">
                                          <p:stCondLst>
                                            <p:cond delay="1642"/>
                                          </p:stCondLst>
                                        </p:cTn>
                                        <p:tgtEl>
                                          <p:spTgt spid="6">
                                            <p:txEl>
                                              <p:pRg st="4" end="4"/>
                                            </p:txEl>
                                          </p:spTgt>
                                        </p:tgtEl>
                                      </p:cBhvr>
                                      <p:to x="100000" y="90000"/>
                                    </p:animScale>
                                    <p:animScale>
                                      <p:cBhvr>
                                        <p:cTn id="115" dur="166" decel="50000">
                                          <p:stCondLst>
                                            <p:cond delay="1668"/>
                                          </p:stCondLst>
                                        </p:cTn>
                                        <p:tgtEl>
                                          <p:spTgt spid="6">
                                            <p:txEl>
                                              <p:pRg st="4" end="4"/>
                                            </p:txEl>
                                          </p:spTgt>
                                        </p:tgtEl>
                                      </p:cBhvr>
                                      <p:to x="100000" y="100000"/>
                                    </p:animScale>
                                    <p:animScale>
                                      <p:cBhvr>
                                        <p:cTn id="116" dur="26">
                                          <p:stCondLst>
                                            <p:cond delay="1808"/>
                                          </p:stCondLst>
                                        </p:cTn>
                                        <p:tgtEl>
                                          <p:spTgt spid="6">
                                            <p:txEl>
                                              <p:pRg st="4" end="4"/>
                                            </p:txEl>
                                          </p:spTgt>
                                        </p:tgtEl>
                                      </p:cBhvr>
                                      <p:to x="100000" y="95000"/>
                                    </p:animScale>
                                    <p:animScale>
                                      <p:cBhvr>
                                        <p:cTn id="117" dur="166" decel="50000">
                                          <p:stCondLst>
                                            <p:cond delay="1834"/>
                                          </p:stCondLst>
                                        </p:cTn>
                                        <p:tgtEl>
                                          <p:spTgt spid="6">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3" grpId="0" uiExpand="1" build="p" animBg="1"/>
      <p:bldP spid="5" grpId="0" build="p"/>
      <p:bldP spid="6" grpId="0" uiExpand="1"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93507"/>
          </a:xfrm>
        </p:spPr>
        <p:txBody>
          <a:bodyPr>
            <a:normAutofit fontScale="92500" lnSpcReduction="10000"/>
          </a:bodyPr>
          <a:lstStyle/>
          <a:p>
            <a:pPr marL="0" indent="0" algn="ctr">
              <a:buNone/>
            </a:pPr>
            <a:r>
              <a:rPr lang="es-CO" sz="3600" b="1" i="1" dirty="0">
                <a:solidFill>
                  <a:srgbClr val="FF0000"/>
                </a:solidFill>
              </a:rPr>
              <a:t>¿Puede una mujer ser profeta?</a:t>
            </a:r>
            <a:endParaRPr lang="es-CO" b="1" i="1" dirty="0">
              <a:solidFill>
                <a:srgbClr val="FF0000"/>
              </a:solidFill>
            </a:endParaRPr>
          </a:p>
          <a:p>
            <a:pPr marL="0" indent="0">
              <a:buNone/>
            </a:pPr>
            <a:r>
              <a:rPr lang="es-CO" b="1" dirty="0" smtClean="0">
                <a:solidFill>
                  <a:srgbClr val="FF0000"/>
                </a:solidFill>
              </a:rPr>
              <a:t>Luc.2:36</a:t>
            </a:r>
            <a:r>
              <a:rPr lang="es-CO" dirty="0" smtClean="0"/>
              <a:t>. Estaba </a:t>
            </a:r>
            <a:r>
              <a:rPr lang="es-CO" dirty="0"/>
              <a:t>también allí Ana, </a:t>
            </a:r>
            <a:r>
              <a:rPr lang="es-CO" i="1" u="sng" dirty="0"/>
              <a:t>profetisa</a:t>
            </a:r>
            <a:r>
              <a:rPr lang="es-CO" dirty="0"/>
              <a:t>, hija de Fanuel, de la tribu de Aser, de edad muy avanzada, pues había vivido con su marido siete años desde su virginidad</a:t>
            </a:r>
            <a:r>
              <a:rPr lang="es-CO" dirty="0" smtClean="0"/>
              <a:t>,</a:t>
            </a:r>
          </a:p>
          <a:p>
            <a:pPr marL="0" indent="0">
              <a:buNone/>
            </a:pPr>
            <a:r>
              <a:rPr lang="es-CO" b="1" dirty="0" smtClean="0">
                <a:solidFill>
                  <a:srgbClr val="FF0000"/>
                </a:solidFill>
              </a:rPr>
              <a:t>Éxo.15:20. </a:t>
            </a:r>
            <a:r>
              <a:rPr lang="es-CO" dirty="0" smtClean="0"/>
              <a:t>Y </a:t>
            </a:r>
            <a:r>
              <a:rPr lang="es-CO" dirty="0"/>
              <a:t>María la </a:t>
            </a:r>
            <a:r>
              <a:rPr lang="es-CO" i="1" u="sng" dirty="0"/>
              <a:t>profetisa</a:t>
            </a:r>
            <a:r>
              <a:rPr lang="es-CO" dirty="0"/>
              <a:t>, hermana de Aarón, tomó un pandero en su mano, y todas las mujeres salieron en pos de ella con panderos y danzas</a:t>
            </a:r>
            <a:r>
              <a:rPr lang="es-CO" dirty="0" smtClean="0"/>
              <a:t>.</a:t>
            </a:r>
          </a:p>
          <a:p>
            <a:r>
              <a:rPr lang="es-CO" b="1" dirty="0" smtClean="0">
                <a:solidFill>
                  <a:srgbClr val="FF0000"/>
                </a:solidFill>
              </a:rPr>
              <a:t>Hech.21:8-9</a:t>
            </a:r>
            <a:r>
              <a:rPr lang="es-CO" dirty="0"/>
              <a:t>. Al otro día, saliendo Pablo y los que con él estábamos, fuimos a Cesarea; y entrando en casa de Felipe el evangelista, que era uno de </a:t>
            </a:r>
            <a:r>
              <a:rPr lang="es-CO" dirty="0" smtClean="0"/>
              <a:t> los </a:t>
            </a:r>
            <a:r>
              <a:rPr lang="es-CO" dirty="0"/>
              <a:t>siete, posamos con </a:t>
            </a:r>
            <a:r>
              <a:rPr lang="es-CO" dirty="0" smtClean="0"/>
              <a:t>él.</a:t>
            </a:r>
            <a:r>
              <a:rPr lang="es-CO" b="1" baseline="30000" dirty="0" smtClean="0"/>
              <a:t>9 </a:t>
            </a:r>
            <a:r>
              <a:rPr lang="es-CO" dirty="0"/>
              <a:t>Este tenía cuatro hijas doncellas que </a:t>
            </a:r>
            <a:r>
              <a:rPr lang="es-CO" i="1" u="sng" dirty="0"/>
              <a:t>profetizaban</a:t>
            </a:r>
            <a:r>
              <a:rPr lang="es-CO" dirty="0"/>
              <a:t>. </a:t>
            </a:r>
          </a:p>
          <a:p>
            <a:endParaRPr lang="es-CO" dirty="0"/>
          </a:p>
        </p:txBody>
      </p:sp>
    </p:spTree>
    <p:extLst>
      <p:ext uri="{BB962C8B-B14F-4D97-AF65-F5344CB8AC3E}">
        <p14:creationId xmlns:p14="http://schemas.microsoft.com/office/powerpoint/2010/main" val="2057611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16632"/>
            <a:ext cx="8712968" cy="6624736"/>
          </a:xfrm>
        </p:spPr>
        <p:txBody>
          <a:bodyPr>
            <a:normAutofit fontScale="85000" lnSpcReduction="20000"/>
          </a:bodyPr>
          <a:lstStyle/>
          <a:p>
            <a:pPr marL="0" indent="0" algn="ctr">
              <a:buNone/>
            </a:pPr>
            <a:r>
              <a:rPr lang="es-CO" dirty="0"/>
              <a:t>Esas </a:t>
            </a:r>
            <a:r>
              <a:rPr lang="es-CO" dirty="0" smtClean="0"/>
              <a:t>mujeres </a:t>
            </a:r>
            <a:r>
              <a:rPr lang="es-CO" dirty="0"/>
              <a:t>poseían el don de </a:t>
            </a:r>
            <a:r>
              <a:rPr lang="es-CO" dirty="0" smtClean="0"/>
              <a:t>profecía.  </a:t>
            </a:r>
            <a:r>
              <a:rPr lang="es-CO" dirty="0"/>
              <a:t>El verbo “profetizar” significa “proclamar”, “ser vocero”; </a:t>
            </a:r>
            <a:r>
              <a:rPr lang="es-CO" dirty="0" smtClean="0"/>
              <a:t>hablar </a:t>
            </a:r>
            <a:r>
              <a:rPr lang="es-CO" dirty="0"/>
              <a:t>en nombre de </a:t>
            </a:r>
            <a:r>
              <a:rPr lang="es-CO" dirty="0" smtClean="0"/>
              <a:t>Dios.  </a:t>
            </a:r>
          </a:p>
          <a:p>
            <a:pPr marL="0" indent="0">
              <a:buNone/>
            </a:pPr>
            <a:endParaRPr lang="es-CO" dirty="0"/>
          </a:p>
          <a:p>
            <a:pPr marL="0" indent="0" algn="ctr">
              <a:buNone/>
            </a:pPr>
            <a:r>
              <a:rPr lang="es-CO" i="1" u="sng" dirty="0" smtClean="0"/>
              <a:t>Un </a:t>
            </a:r>
            <a:r>
              <a:rPr lang="es-CO" i="1" u="sng" dirty="0"/>
              <a:t>profeta puede </a:t>
            </a:r>
            <a:r>
              <a:rPr lang="es-CO" i="1" u="sng" dirty="0" smtClean="0"/>
              <a:t>predecir </a:t>
            </a:r>
            <a:r>
              <a:rPr lang="es-CO" i="1" u="sng" dirty="0"/>
              <a:t>o no el futuro</a:t>
            </a:r>
            <a:r>
              <a:rPr lang="es-CO" dirty="0"/>
              <a:t>.  </a:t>
            </a:r>
            <a:r>
              <a:rPr lang="es-CO" dirty="0" smtClean="0"/>
              <a:t>La </a:t>
            </a:r>
            <a:r>
              <a:rPr lang="es-CO" dirty="0"/>
              <a:t>Biblia presenta una cantidad de casos en los cuales se confió a mujeres este don, el más deseable de los dones del Espíritu </a:t>
            </a:r>
            <a:r>
              <a:rPr lang="es-CO" dirty="0">
                <a:solidFill>
                  <a:srgbClr val="FF0000"/>
                </a:solidFill>
              </a:rPr>
              <a:t>(</a:t>
            </a:r>
            <a:r>
              <a:rPr lang="es-CO" dirty="0" smtClean="0">
                <a:solidFill>
                  <a:srgbClr val="FF0000"/>
                </a:solidFill>
              </a:rPr>
              <a:t>1Co.14:1</a:t>
            </a:r>
            <a:r>
              <a:rPr lang="es-CO" dirty="0">
                <a:solidFill>
                  <a:srgbClr val="FF0000"/>
                </a:solidFill>
              </a:rPr>
              <a:t>).</a:t>
            </a:r>
            <a:r>
              <a:rPr lang="es-CO" dirty="0"/>
              <a:t> </a:t>
            </a:r>
            <a:endParaRPr lang="es-CO" dirty="0" smtClean="0"/>
          </a:p>
          <a:p>
            <a:pPr marL="0" indent="0">
              <a:buNone/>
            </a:pPr>
            <a:r>
              <a:rPr lang="es-CO" dirty="0" smtClean="0"/>
              <a:t> </a:t>
            </a:r>
          </a:p>
          <a:p>
            <a:pPr marL="0" indent="0">
              <a:buNone/>
            </a:pPr>
            <a:r>
              <a:rPr lang="es-CO" b="1" dirty="0" smtClean="0">
                <a:solidFill>
                  <a:srgbClr val="FF0000"/>
                </a:solidFill>
              </a:rPr>
              <a:t>María</a:t>
            </a:r>
            <a:r>
              <a:rPr lang="es-CO" dirty="0"/>
              <a:t>, la hermana de Moisés, era </a:t>
            </a:r>
            <a:r>
              <a:rPr lang="es-CO" dirty="0" smtClean="0"/>
              <a:t>profetisa, la primer mujer mencionada en la Biblia que poseía este don.</a:t>
            </a:r>
          </a:p>
          <a:p>
            <a:pPr marL="0" indent="0">
              <a:buNone/>
            </a:pPr>
            <a:r>
              <a:rPr lang="es-CO" dirty="0" smtClean="0"/>
              <a:t> </a:t>
            </a:r>
            <a:r>
              <a:rPr lang="es-CO" b="1" dirty="0" smtClean="0">
                <a:solidFill>
                  <a:srgbClr val="FF0000"/>
                </a:solidFill>
              </a:rPr>
              <a:t>Débora</a:t>
            </a:r>
            <a:r>
              <a:rPr lang="es-CO" dirty="0"/>
              <a:t>, con cuya alentadora ayuda Barac derrotó a los cananeos </a:t>
            </a:r>
            <a:r>
              <a:rPr lang="es-CO" dirty="0" smtClean="0"/>
              <a:t>(Jueces 4:4</a:t>
            </a:r>
            <a:r>
              <a:rPr lang="es-CO" dirty="0"/>
              <a:t>).  </a:t>
            </a:r>
            <a:endParaRPr lang="es-CO" dirty="0" smtClean="0"/>
          </a:p>
          <a:p>
            <a:pPr marL="0" indent="0">
              <a:buNone/>
            </a:pPr>
            <a:r>
              <a:rPr lang="es-CO" dirty="0" smtClean="0"/>
              <a:t>La </a:t>
            </a:r>
            <a:r>
              <a:rPr lang="es-CO" b="1" dirty="0">
                <a:solidFill>
                  <a:srgbClr val="FF0000"/>
                </a:solidFill>
              </a:rPr>
              <a:t>esposa de Isaías</a:t>
            </a:r>
            <a:r>
              <a:rPr lang="es-CO" dirty="0"/>
              <a:t> era profetisa (</a:t>
            </a:r>
            <a:r>
              <a:rPr lang="es-CO" dirty="0" smtClean="0"/>
              <a:t>Isa. 8:3),</a:t>
            </a:r>
          </a:p>
          <a:p>
            <a:pPr marL="0" indent="0">
              <a:buNone/>
            </a:pPr>
            <a:r>
              <a:rPr lang="es-CO" dirty="0" smtClean="0"/>
              <a:t>Y también </a:t>
            </a:r>
            <a:r>
              <a:rPr lang="es-CO" b="1" dirty="0" smtClean="0">
                <a:solidFill>
                  <a:srgbClr val="FF0000"/>
                </a:solidFill>
              </a:rPr>
              <a:t>Hulda</a:t>
            </a:r>
            <a:r>
              <a:rPr lang="es-CO" dirty="0"/>
              <a:t>, que ayudó al sacerdote Hilcías en las reformas de Josías, rey de Judá (</a:t>
            </a:r>
            <a:r>
              <a:rPr lang="es-CO" dirty="0" smtClean="0"/>
              <a:t>2Rey. 22:14).</a:t>
            </a:r>
          </a:p>
          <a:p>
            <a:pPr marL="0" indent="0">
              <a:buNone/>
            </a:pPr>
            <a:r>
              <a:rPr lang="es-CO" b="1" dirty="0">
                <a:solidFill>
                  <a:srgbClr val="FF0000"/>
                </a:solidFill>
              </a:rPr>
              <a:t>Ana </a:t>
            </a:r>
            <a:r>
              <a:rPr lang="es-CO" dirty="0"/>
              <a:t>la profetisa saludó a su Señor cuando era bebé (Luc. 2:36-38</a:t>
            </a:r>
            <a:r>
              <a:rPr lang="es-CO" dirty="0" smtClean="0"/>
              <a:t>). Y las </a:t>
            </a:r>
            <a:r>
              <a:rPr lang="es-CO" b="1" dirty="0" smtClean="0">
                <a:solidFill>
                  <a:srgbClr val="FF0000"/>
                </a:solidFill>
              </a:rPr>
              <a:t>cuatro hijas de Felipe</a:t>
            </a:r>
            <a:r>
              <a:rPr lang="es-CO" dirty="0" smtClean="0"/>
              <a:t>.</a:t>
            </a:r>
          </a:p>
          <a:p>
            <a:endParaRPr lang="es-CO" dirty="0"/>
          </a:p>
        </p:txBody>
      </p:sp>
    </p:spTree>
    <p:extLst>
      <p:ext uri="{BB962C8B-B14F-4D97-AF65-F5344CB8AC3E}">
        <p14:creationId xmlns:p14="http://schemas.microsoft.com/office/powerpoint/2010/main" val="1105405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p:cTn id="2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4" end="4"/>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p:cTn id="31"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5" end="5"/>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 calcmode="lin" valueType="num">
                                      <p:cBhvr>
                                        <p:cTn id="39"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 calcmode="lin" valueType="num">
                                      <p:cBhvr>
                                        <p:cTn id="47"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48"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49"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50" dur="1000"/>
                                        <p:tgtEl>
                                          <p:spTgt spid="3">
                                            <p:txEl>
                                              <p:pRg st="7" end="7"/>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p:cTn id="55" dur="1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56" dur="1000" fill="hold"/>
                                        <p:tgtEl>
                                          <p:spTgt spid="3">
                                            <p:txEl>
                                              <p:pRg st="8" end="8"/>
                                            </p:txEl>
                                          </p:spTgt>
                                        </p:tgtEl>
                                        <p:attrNameLst>
                                          <p:attrName>ppt_h</p:attrName>
                                        </p:attrNameLst>
                                      </p:cBhvr>
                                      <p:tavLst>
                                        <p:tav tm="0">
                                          <p:val>
                                            <p:fltVal val="0"/>
                                          </p:val>
                                        </p:tav>
                                        <p:tav tm="100000">
                                          <p:val>
                                            <p:strVal val="#ppt_h"/>
                                          </p:val>
                                        </p:tav>
                                      </p:tavLst>
                                    </p:anim>
                                    <p:anim calcmode="lin" valueType="num">
                                      <p:cBhvr>
                                        <p:cTn id="57" dur="1000" fill="hold"/>
                                        <p:tgtEl>
                                          <p:spTgt spid="3">
                                            <p:txEl>
                                              <p:pRg st="8" end="8"/>
                                            </p:txEl>
                                          </p:spTgt>
                                        </p:tgtEl>
                                        <p:attrNameLst>
                                          <p:attrName>style.rotation</p:attrName>
                                        </p:attrNameLst>
                                      </p:cBhvr>
                                      <p:tavLst>
                                        <p:tav tm="0">
                                          <p:val>
                                            <p:fltVal val="90"/>
                                          </p:val>
                                        </p:tav>
                                        <p:tav tm="100000">
                                          <p:val>
                                            <p:fltVal val="0"/>
                                          </p:val>
                                        </p:tav>
                                      </p:tavLst>
                                    </p:anim>
                                    <p:animEffect transition="in" filter="fade">
                                      <p:cBhvr>
                                        <p:cTn id="58" dur="1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92500" lnSpcReduction="20000"/>
          </a:bodyPr>
          <a:lstStyle/>
          <a:p>
            <a:pPr marL="0" indent="0" algn="ctr">
              <a:buNone/>
            </a:pPr>
            <a:r>
              <a:rPr lang="es-CO" dirty="0" smtClean="0"/>
              <a:t>También </a:t>
            </a:r>
            <a:r>
              <a:rPr lang="es-CO" dirty="0"/>
              <a:t>se mencionan falsas profetisas </a:t>
            </a:r>
            <a:r>
              <a:rPr lang="es-CO" dirty="0" smtClean="0"/>
              <a:t>como Noadías </a:t>
            </a:r>
            <a:r>
              <a:rPr lang="es-CO" u="sng" dirty="0" smtClean="0">
                <a:solidFill>
                  <a:srgbClr val="FF0000"/>
                </a:solidFill>
              </a:rPr>
              <a:t>(Lea por favor Nehemías 6:14)</a:t>
            </a:r>
            <a:r>
              <a:rPr lang="es-CO" dirty="0" smtClean="0"/>
              <a:t>.</a:t>
            </a:r>
          </a:p>
          <a:p>
            <a:pPr marL="0" indent="0" algn="ctr">
              <a:buNone/>
            </a:pPr>
            <a:r>
              <a:rPr lang="es-CO" dirty="0" smtClean="0"/>
              <a:t>Como Jezabel  </a:t>
            </a:r>
            <a:r>
              <a:rPr lang="es-CO" dirty="0" smtClean="0">
                <a:solidFill>
                  <a:srgbClr val="FF0000"/>
                </a:solidFill>
              </a:rPr>
              <a:t>(Apoc.2:20)</a:t>
            </a:r>
            <a:r>
              <a:rPr lang="es-CO" dirty="0" smtClean="0"/>
              <a:t>.</a:t>
            </a:r>
          </a:p>
          <a:p>
            <a:pPr marL="0" indent="0">
              <a:buNone/>
            </a:pPr>
            <a:endParaRPr lang="es-CO" dirty="0"/>
          </a:p>
          <a:p>
            <a:pPr marL="0" indent="0" algn="ctr">
              <a:buNone/>
            </a:pPr>
            <a:r>
              <a:rPr lang="es-CO" dirty="0" smtClean="0"/>
              <a:t> </a:t>
            </a:r>
            <a:r>
              <a:rPr lang="es-CO" dirty="0"/>
              <a:t>Joel predijo el derramamiento del don de profecía en los últimos días sobre las “siervas</a:t>
            </a:r>
            <a:r>
              <a:rPr lang="es-CO" dirty="0" smtClean="0"/>
              <a:t>”.</a:t>
            </a:r>
          </a:p>
          <a:p>
            <a:pPr marL="0" indent="0" algn="ctr">
              <a:buNone/>
            </a:pPr>
            <a:endParaRPr lang="es-CO" dirty="0"/>
          </a:p>
          <a:p>
            <a:pPr marL="0" indent="0" algn="ctr">
              <a:buNone/>
            </a:pPr>
            <a:r>
              <a:rPr lang="es-CO" dirty="0" smtClean="0"/>
              <a:t> </a:t>
            </a:r>
            <a:r>
              <a:rPr lang="es-CO" dirty="0">
                <a:solidFill>
                  <a:srgbClr val="FF0000"/>
                </a:solidFill>
              </a:rPr>
              <a:t>(</a:t>
            </a:r>
            <a:r>
              <a:rPr lang="es-CO" dirty="0" smtClean="0">
                <a:solidFill>
                  <a:srgbClr val="FF0000"/>
                </a:solidFill>
              </a:rPr>
              <a:t>Joel 2:28-29</a:t>
            </a:r>
            <a:r>
              <a:rPr lang="es-CO" dirty="0">
                <a:solidFill>
                  <a:srgbClr val="FF0000"/>
                </a:solidFill>
              </a:rPr>
              <a:t>)</a:t>
            </a:r>
            <a:r>
              <a:rPr lang="es-CO" dirty="0"/>
              <a:t>. </a:t>
            </a:r>
            <a:endParaRPr lang="es-CO" dirty="0" smtClean="0"/>
          </a:p>
          <a:p>
            <a:pPr marL="0" indent="0" algn="ctr">
              <a:buNone/>
            </a:pPr>
            <a:r>
              <a:rPr lang="es-CO" dirty="0"/>
              <a:t>Y después de esto derramaré mi Espíritu sobre toda carne, y </a:t>
            </a:r>
            <a:r>
              <a:rPr lang="es-CO" i="1" u="sng" dirty="0"/>
              <a:t>profetizarán</a:t>
            </a:r>
            <a:r>
              <a:rPr lang="es-CO" dirty="0"/>
              <a:t> vuestros hijos y </a:t>
            </a:r>
            <a:r>
              <a:rPr lang="es-CO" i="1" u="sng" dirty="0"/>
              <a:t>vuestras hijas</a:t>
            </a:r>
            <a:r>
              <a:rPr lang="es-CO" dirty="0"/>
              <a:t>; vuestros ancianos soñarán sueños, y vuestros jóvenes verán visiones. </a:t>
            </a:r>
            <a:r>
              <a:rPr lang="es-CO" b="1" baseline="30000" dirty="0" smtClean="0"/>
              <a:t>29 </a:t>
            </a:r>
            <a:r>
              <a:rPr lang="es-CO" dirty="0"/>
              <a:t>Y también sobre los siervos y sobre </a:t>
            </a:r>
            <a:r>
              <a:rPr lang="es-CO" i="1" u="sng" dirty="0"/>
              <a:t>las siervas</a:t>
            </a:r>
            <a:r>
              <a:rPr lang="es-CO" dirty="0"/>
              <a:t> derramaré mi Espíritu en aquellos días.</a:t>
            </a:r>
          </a:p>
        </p:txBody>
      </p:sp>
    </p:spTree>
    <p:extLst>
      <p:ext uri="{BB962C8B-B14F-4D97-AF65-F5344CB8AC3E}">
        <p14:creationId xmlns:p14="http://schemas.microsoft.com/office/powerpoint/2010/main" val="2033615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anim calcmode="lin" valueType="num">
                                      <p:cBhvr>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fade">
                                      <p:cBhvr>
                                        <p:cTn id="28" dur="1000"/>
                                        <p:tgtEl>
                                          <p:spTgt spid="3">
                                            <p:txEl>
                                              <p:pRg st="5" end="5"/>
                                            </p:txEl>
                                          </p:spTgt>
                                        </p:tgtEl>
                                      </p:cBhvr>
                                    </p:animEffect>
                                    <p:anim calcmode="lin" valueType="num">
                                      <p:cBhvr>
                                        <p:cTn id="29"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fade">
                                      <p:cBhvr>
                                        <p:cTn id="33" dur="1000"/>
                                        <p:tgtEl>
                                          <p:spTgt spid="3">
                                            <p:txEl>
                                              <p:pRg st="6" end="6"/>
                                            </p:txEl>
                                          </p:spTgt>
                                        </p:tgtEl>
                                      </p:cBhvr>
                                    </p:animEffect>
                                    <p:anim calcmode="lin" valueType="num">
                                      <p:cBhvr>
                                        <p:cTn id="34"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8640960" cy="6336704"/>
          </a:xfrm>
        </p:spPr>
        <p:txBody>
          <a:bodyPr>
            <a:noAutofit/>
          </a:bodyPr>
          <a:lstStyle/>
          <a:p>
            <a:pPr marL="0" indent="0" algn="ctr">
              <a:buNone/>
            </a:pPr>
            <a:r>
              <a:rPr lang="es-CO" b="1" i="1" dirty="0" smtClean="0">
                <a:solidFill>
                  <a:srgbClr val="FF0000"/>
                </a:solidFill>
              </a:rPr>
              <a:t>¿Cuáles son las características de un verdadero profeta?</a:t>
            </a:r>
          </a:p>
          <a:p>
            <a:pPr marL="0" indent="0">
              <a:buNone/>
            </a:pPr>
            <a:r>
              <a:rPr lang="es-CO" b="1" dirty="0" smtClean="0"/>
              <a:t>1)</a:t>
            </a:r>
            <a:r>
              <a:rPr lang="es-CO" sz="2400" dirty="0" smtClean="0"/>
              <a:t> </a:t>
            </a:r>
            <a:r>
              <a:rPr lang="es-CO" sz="2400" dirty="0" smtClean="0">
                <a:solidFill>
                  <a:srgbClr val="FF0000"/>
                </a:solidFill>
              </a:rPr>
              <a:t>Isaías 8:19,20</a:t>
            </a:r>
            <a:r>
              <a:rPr lang="es-CO" sz="2400" dirty="0" smtClean="0"/>
              <a:t>.</a:t>
            </a:r>
            <a:r>
              <a:rPr lang="es-CO" sz="2400" dirty="0"/>
              <a:t> Y </a:t>
            </a:r>
            <a:r>
              <a:rPr lang="es-CO" sz="2400" dirty="0" smtClean="0"/>
              <a:t>si (el profeta) os dijere: </a:t>
            </a:r>
            <a:r>
              <a:rPr lang="es-CO" sz="2400" dirty="0"/>
              <a:t>Preguntad a los encantadores y a los adivinos, que susurran hablando, responded: ¿No consultará el pueblo a su Dios? ¿Consultará a los muertos por los vivos</a:t>
            </a:r>
            <a:r>
              <a:rPr lang="es-CO" sz="2400" dirty="0" smtClean="0"/>
              <a:t>? </a:t>
            </a:r>
            <a:r>
              <a:rPr lang="es-CO" sz="2400" b="1" baseline="30000" dirty="0" smtClean="0"/>
              <a:t>20 </a:t>
            </a:r>
            <a:r>
              <a:rPr lang="es-CO" sz="2400" i="1" u="sng" dirty="0"/>
              <a:t>¡A la ley y al testimonio! Si no dijeren conforme a esto, es porque no les ha amanecido</a:t>
            </a:r>
            <a:r>
              <a:rPr lang="es-CO" sz="2400" i="1" u="sng" dirty="0" smtClean="0"/>
              <a:t>.</a:t>
            </a:r>
            <a:r>
              <a:rPr lang="es-CO" sz="2400" dirty="0" smtClean="0"/>
              <a:t> </a:t>
            </a:r>
            <a:r>
              <a:rPr lang="es-CO" sz="2400" i="1" dirty="0" smtClean="0">
                <a:solidFill>
                  <a:srgbClr val="002060"/>
                </a:solidFill>
              </a:rPr>
              <a:t>Nota: El profeta verdadero, debe inducir al pueblo a obedecer la ley de Dios.</a:t>
            </a:r>
          </a:p>
          <a:p>
            <a:endParaRPr lang="es-CO" sz="2400" dirty="0" smtClean="0"/>
          </a:p>
          <a:p>
            <a:pPr marL="0" indent="0">
              <a:buNone/>
            </a:pPr>
            <a:r>
              <a:rPr lang="es-CO" b="1" dirty="0" smtClean="0"/>
              <a:t>2)</a:t>
            </a:r>
            <a:r>
              <a:rPr lang="es-CO" sz="2400" dirty="0" smtClean="0"/>
              <a:t> </a:t>
            </a:r>
            <a:r>
              <a:rPr lang="es-CO" sz="2400" dirty="0" smtClean="0">
                <a:solidFill>
                  <a:srgbClr val="FF0000"/>
                </a:solidFill>
              </a:rPr>
              <a:t>Jer. 13:1-2</a:t>
            </a:r>
            <a:r>
              <a:rPr lang="es-CO" sz="2400" dirty="0" smtClean="0"/>
              <a:t>. </a:t>
            </a:r>
            <a:r>
              <a:rPr lang="es-CO" sz="2400" dirty="0"/>
              <a:t>Así me dijo Jehová: Ve y cómprate un cinto de lino, y cíñelo sobre tus lomos, y no lo metas en agua. </a:t>
            </a:r>
            <a:r>
              <a:rPr lang="es-CO" sz="2400" b="1" baseline="30000" dirty="0" smtClean="0"/>
              <a:t>2 </a:t>
            </a:r>
            <a:r>
              <a:rPr lang="es-CO" sz="2400" dirty="0"/>
              <a:t>Y compré el cinto conforme a la palabra de Jehová, y lo puse sobre mis lomos</a:t>
            </a:r>
            <a:r>
              <a:rPr lang="es-CO" sz="2400" dirty="0" smtClean="0"/>
              <a:t>.</a:t>
            </a:r>
            <a:r>
              <a:rPr lang="es-CO" sz="2400" b="1" baseline="30000" dirty="0" smtClean="0"/>
              <a:t> </a:t>
            </a:r>
            <a:r>
              <a:rPr lang="es-CO" sz="2400" b="1" dirty="0" smtClean="0"/>
              <a:t>   </a:t>
            </a:r>
            <a:r>
              <a:rPr lang="es-CO" sz="2400" i="1" dirty="0" smtClean="0">
                <a:solidFill>
                  <a:srgbClr val="002060"/>
                </a:solidFill>
              </a:rPr>
              <a:t>Nota. Recuerda que según </a:t>
            </a:r>
            <a:r>
              <a:rPr lang="es-CO" sz="2400" i="1" dirty="0" smtClean="0">
                <a:solidFill>
                  <a:srgbClr val="FF0000"/>
                </a:solidFill>
              </a:rPr>
              <a:t>Efesios 6:14</a:t>
            </a:r>
            <a:r>
              <a:rPr lang="es-CO" sz="2400" i="1" dirty="0" smtClean="0">
                <a:solidFill>
                  <a:srgbClr val="002060"/>
                </a:solidFill>
              </a:rPr>
              <a:t>, el cinto representa la verdad, el Evangelio Eterno que debe ser predicado por cada profeta de Dios.</a:t>
            </a:r>
            <a:endParaRPr lang="es-CO" sz="2400" i="1" dirty="0">
              <a:solidFill>
                <a:srgbClr val="002060"/>
              </a:solidFill>
            </a:endParaRPr>
          </a:p>
          <a:p>
            <a:endParaRPr lang="es-CO" sz="2400" dirty="0"/>
          </a:p>
        </p:txBody>
      </p:sp>
    </p:spTree>
    <p:extLst>
      <p:ext uri="{BB962C8B-B14F-4D97-AF65-F5344CB8AC3E}">
        <p14:creationId xmlns:p14="http://schemas.microsoft.com/office/powerpoint/2010/main" val="2579472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fontScale="85000" lnSpcReduction="20000"/>
          </a:bodyPr>
          <a:lstStyle/>
          <a:p>
            <a:pPr marL="0" indent="0">
              <a:buNone/>
            </a:pPr>
            <a:r>
              <a:rPr lang="es-CO" sz="3900" b="1" dirty="0" smtClean="0"/>
              <a:t>3</a:t>
            </a:r>
            <a:r>
              <a:rPr lang="es-CO" sz="3900" b="1" dirty="0"/>
              <a:t>)</a:t>
            </a:r>
            <a:r>
              <a:rPr lang="es-CO" dirty="0"/>
              <a:t> </a:t>
            </a:r>
            <a:r>
              <a:rPr lang="es-CO" dirty="0">
                <a:solidFill>
                  <a:srgbClr val="FF0000"/>
                </a:solidFill>
              </a:rPr>
              <a:t>Jer.28:9</a:t>
            </a:r>
            <a:r>
              <a:rPr lang="es-CO" dirty="0"/>
              <a:t>.</a:t>
            </a:r>
            <a:r>
              <a:rPr lang="es-CO" b="1" baseline="30000" dirty="0"/>
              <a:t> </a:t>
            </a:r>
            <a:r>
              <a:rPr lang="es-CO" b="1" baseline="30000" dirty="0" smtClean="0"/>
              <a:t> </a:t>
            </a:r>
            <a:r>
              <a:rPr lang="es-CO" dirty="0"/>
              <a:t>El profeta que profetiza de paz, cuando se cumpla la palabra del profeta, será conocido como el profeta que Jehová en verdad envió</a:t>
            </a:r>
            <a:r>
              <a:rPr lang="es-CO" dirty="0" smtClean="0"/>
              <a:t>.</a:t>
            </a:r>
            <a:endParaRPr lang="es-CO" dirty="0"/>
          </a:p>
          <a:p>
            <a:endParaRPr lang="es-CO" dirty="0" smtClean="0"/>
          </a:p>
          <a:p>
            <a:pPr marL="0" indent="0">
              <a:buNone/>
            </a:pPr>
            <a:r>
              <a:rPr lang="es-CO" sz="3900" b="1" dirty="0" smtClean="0"/>
              <a:t>4</a:t>
            </a:r>
            <a:r>
              <a:rPr lang="es-CO" sz="3900" b="1" dirty="0"/>
              <a:t>)</a:t>
            </a:r>
            <a:r>
              <a:rPr lang="es-CO" dirty="0"/>
              <a:t> </a:t>
            </a:r>
            <a:r>
              <a:rPr lang="es-CO" dirty="0">
                <a:solidFill>
                  <a:srgbClr val="FF0000"/>
                </a:solidFill>
              </a:rPr>
              <a:t>Deut.13:1-3</a:t>
            </a:r>
            <a:r>
              <a:rPr lang="es-CO" dirty="0"/>
              <a:t>. Cuando se levantare en medio de ti profeta, o soñador de sueños, y te anunciare señal o prodigios, </a:t>
            </a:r>
            <a:r>
              <a:rPr lang="es-CO" b="1" baseline="30000" dirty="0" smtClean="0"/>
              <a:t>2 </a:t>
            </a:r>
            <a:r>
              <a:rPr lang="es-CO" i="1" u="sng" dirty="0"/>
              <a:t>y si se cumpliere la señal o prodigio que él te anunció</a:t>
            </a:r>
            <a:r>
              <a:rPr lang="es-CO" dirty="0"/>
              <a:t>, </a:t>
            </a:r>
            <a:r>
              <a:rPr lang="es-CO" dirty="0" smtClean="0"/>
              <a:t>-pero si después te dice-:</a:t>
            </a:r>
            <a:r>
              <a:rPr lang="es-CO" i="1" u="sng" dirty="0" smtClean="0"/>
              <a:t> </a:t>
            </a:r>
            <a:r>
              <a:rPr lang="es-CO" i="1" u="sng" dirty="0"/>
              <a:t>Vamos en pos de dioses ajenos, que no conociste, y </a:t>
            </a:r>
            <a:r>
              <a:rPr lang="es-CO" i="1" u="sng" dirty="0" smtClean="0"/>
              <a:t>sirvámosles</a:t>
            </a:r>
            <a:r>
              <a:rPr lang="es-CO" dirty="0" smtClean="0"/>
              <a:t>; </a:t>
            </a:r>
            <a:r>
              <a:rPr lang="es-CO" b="1" baseline="30000" dirty="0" smtClean="0"/>
              <a:t>3 </a:t>
            </a:r>
            <a:r>
              <a:rPr lang="es-CO" dirty="0"/>
              <a:t>no darás oído a las palabras de tal profeta, ni al tal soñador de sueños; porque Jehová vuestro Dios os está probando, para saber si amáis a Jehová vuestro Dios con todo vuestro corazón, y con toda vuestra </a:t>
            </a:r>
            <a:r>
              <a:rPr lang="es-CO" dirty="0" smtClean="0"/>
              <a:t>alma. </a:t>
            </a:r>
            <a:r>
              <a:rPr lang="es-CO" i="1" dirty="0" smtClean="0">
                <a:solidFill>
                  <a:srgbClr val="002060"/>
                </a:solidFill>
              </a:rPr>
              <a:t>Nota. </a:t>
            </a:r>
            <a:r>
              <a:rPr lang="es-CO" i="1" dirty="0" smtClean="0">
                <a:solidFill>
                  <a:srgbClr val="002060"/>
                </a:solidFill>
              </a:rPr>
              <a:t>No se debe mezclar la verdad con la mentira; además, recuerda </a:t>
            </a:r>
            <a:r>
              <a:rPr lang="es-CO" i="1" dirty="0" smtClean="0">
                <a:solidFill>
                  <a:srgbClr val="002060"/>
                </a:solidFill>
              </a:rPr>
              <a:t>que Dios prohíbe la idolatría en todas sus formas, y solamente a Dios se le debe rendir culto, por tanto ese profeta es falso. </a:t>
            </a:r>
          </a:p>
        </p:txBody>
      </p:sp>
    </p:spTree>
    <p:extLst>
      <p:ext uri="{BB962C8B-B14F-4D97-AF65-F5344CB8AC3E}">
        <p14:creationId xmlns:p14="http://schemas.microsoft.com/office/powerpoint/2010/main" val="2804379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p:spPr>
        <p:txBody>
          <a:bodyPr>
            <a:normAutofit fontScale="92500" lnSpcReduction="20000"/>
          </a:bodyPr>
          <a:lstStyle/>
          <a:p>
            <a:pPr marL="0" indent="0">
              <a:buNone/>
            </a:pPr>
            <a:r>
              <a:rPr lang="es-CO" sz="3800" b="1" dirty="0"/>
              <a:t>5)</a:t>
            </a:r>
            <a:r>
              <a:rPr lang="es-CO" dirty="0"/>
              <a:t> </a:t>
            </a:r>
            <a:r>
              <a:rPr lang="es-CO" dirty="0">
                <a:solidFill>
                  <a:srgbClr val="FF0000"/>
                </a:solidFill>
              </a:rPr>
              <a:t>1 Juan 4:1-3</a:t>
            </a:r>
            <a:r>
              <a:rPr lang="es-CO" dirty="0" smtClean="0"/>
              <a:t>.</a:t>
            </a:r>
            <a:r>
              <a:rPr lang="es-CO" dirty="0"/>
              <a:t> Amados, no creáis a todo espíritu, sino probad los espíritus si son de Dios; porque muchos falsos profetas han salido por el </a:t>
            </a:r>
            <a:r>
              <a:rPr lang="es-CO" dirty="0" smtClean="0"/>
              <a:t>mundo.</a:t>
            </a:r>
            <a:r>
              <a:rPr lang="es-CO" b="1" baseline="30000" dirty="0" smtClean="0"/>
              <a:t>2 </a:t>
            </a:r>
            <a:r>
              <a:rPr lang="es-CO" dirty="0"/>
              <a:t>En esto conoced el Espíritu de Dios: Todo espíritu que confiesa que Jesucristo ha venido en carne, es de Dios; </a:t>
            </a:r>
            <a:r>
              <a:rPr lang="es-CO" b="1" baseline="30000" dirty="0" smtClean="0"/>
              <a:t>3 </a:t>
            </a:r>
            <a:r>
              <a:rPr lang="es-CO" dirty="0"/>
              <a:t>y todo espíritu que no confiesa que Jesucristo ha venido en carne, no es de Dios; y este es el espíritu del anticristo, el cual vosotros habéis oído que viene, y que ahora </a:t>
            </a:r>
            <a:r>
              <a:rPr lang="es-CO" i="1" u="sng" dirty="0"/>
              <a:t>ya está en el mundo. </a:t>
            </a:r>
          </a:p>
          <a:p>
            <a:endParaRPr lang="es-CO" dirty="0" smtClean="0"/>
          </a:p>
          <a:p>
            <a:pPr marL="0" indent="0">
              <a:buNone/>
            </a:pPr>
            <a:r>
              <a:rPr lang="es-CO" sz="3900" b="1" dirty="0" smtClean="0"/>
              <a:t>6</a:t>
            </a:r>
            <a:r>
              <a:rPr lang="es-CO" sz="3900" b="1" dirty="0"/>
              <a:t>)</a:t>
            </a:r>
            <a:r>
              <a:rPr lang="es-CO" dirty="0"/>
              <a:t> </a:t>
            </a:r>
            <a:r>
              <a:rPr lang="es-CO" dirty="0">
                <a:solidFill>
                  <a:srgbClr val="FF0000"/>
                </a:solidFill>
              </a:rPr>
              <a:t>Mateo 7:20</a:t>
            </a:r>
            <a:r>
              <a:rPr lang="es-CO" dirty="0" smtClean="0"/>
              <a:t>.</a:t>
            </a:r>
            <a:r>
              <a:rPr lang="es-CO" dirty="0"/>
              <a:t> Así que, por sus frutos los conoceréis. </a:t>
            </a:r>
            <a:r>
              <a:rPr lang="es-CO" i="1" dirty="0" smtClean="0">
                <a:solidFill>
                  <a:srgbClr val="002060"/>
                </a:solidFill>
              </a:rPr>
              <a:t>Nota. Esto quiere decir, por la vida que vive a la luz de la Palabra de Dios.</a:t>
            </a:r>
            <a:endParaRPr lang="es-CO" i="1" dirty="0">
              <a:solidFill>
                <a:srgbClr val="002060"/>
              </a:solidFill>
            </a:endParaRPr>
          </a:p>
          <a:p>
            <a:endParaRPr lang="es-CO" i="1" dirty="0">
              <a:solidFill>
                <a:srgbClr val="002060"/>
              </a:solidFill>
            </a:endParaRPr>
          </a:p>
        </p:txBody>
      </p:sp>
    </p:spTree>
    <p:extLst>
      <p:ext uri="{BB962C8B-B14F-4D97-AF65-F5344CB8AC3E}">
        <p14:creationId xmlns:p14="http://schemas.microsoft.com/office/powerpoint/2010/main" val="2951170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5753100" cy="3024336"/>
          </a:xfrm>
        </p:spPr>
        <p:txBody>
          <a:bodyPr>
            <a:normAutofit/>
          </a:bodyPr>
          <a:lstStyle/>
          <a:p>
            <a:pPr marL="0" indent="0">
              <a:buNone/>
            </a:pPr>
            <a:r>
              <a:rPr lang="es-CO" dirty="0"/>
              <a:t>La promesa del don de </a:t>
            </a:r>
            <a:r>
              <a:rPr lang="es-CO" dirty="0" smtClean="0"/>
              <a:t>profecía </a:t>
            </a:r>
            <a:r>
              <a:rPr lang="es-CO" dirty="0"/>
              <a:t>se cumplió en la iglesia Adventista del </a:t>
            </a:r>
            <a:r>
              <a:rPr lang="es-CO" dirty="0" smtClean="0"/>
              <a:t>Séptimo </a:t>
            </a:r>
            <a:r>
              <a:rPr lang="es-CO" dirty="0"/>
              <a:t>Día en la persona de Elena G. de White cuya vida fue de inspiración para la </a:t>
            </a:r>
            <a:r>
              <a:rPr lang="es-CO" dirty="0" smtClean="0"/>
              <a:t>iglesia.</a:t>
            </a:r>
            <a:endParaRPr lang="es-CO" dirty="0"/>
          </a:p>
          <a:p>
            <a:endParaRPr lang="es-CO" dirty="0"/>
          </a:p>
        </p:txBody>
      </p:sp>
      <p:pic>
        <p:nvPicPr>
          <p:cNvPr id="1026" name="Picture 2" descr="http://4.bp.blogspot.com/-w6ljQpS1qhs/TV2w8AWAj6I/AAAAAAAABA8/eL4CSdVaDTI/s400/EGW.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10300" y="0"/>
            <a:ext cx="2933700" cy="33147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1719" y="3501008"/>
            <a:ext cx="9144000" cy="3108543"/>
          </a:xfrm>
          <a:prstGeom prst="rect">
            <a:avLst/>
          </a:prstGeom>
        </p:spPr>
        <p:txBody>
          <a:bodyPr wrap="square">
            <a:spAutoFit/>
          </a:bodyPr>
          <a:lstStyle/>
          <a:p>
            <a:pPr algn="ctr"/>
            <a:r>
              <a:rPr lang="es-CO" sz="2800" dirty="0" smtClean="0"/>
              <a:t>Participó en el gran chasco, pero no se desanimó. Llegó </a:t>
            </a:r>
            <a:r>
              <a:rPr lang="es-CO" sz="2800" dirty="0"/>
              <a:t>a ser una de los 3 pioneros originarios de la iglesia teniendo parte con el que sería su esposo, Jaime White y José </a:t>
            </a:r>
            <a:r>
              <a:rPr lang="es-CO" sz="2800" dirty="0" smtClean="0"/>
              <a:t>Bates.</a:t>
            </a:r>
            <a:r>
              <a:rPr lang="es-CO" sz="2800" u="sng" dirty="0" smtClean="0"/>
              <a:t> Su primera visión aconteció en Diciembre de 1.844</a:t>
            </a:r>
            <a:r>
              <a:rPr lang="es-CO" sz="2800" dirty="0" smtClean="0"/>
              <a:t>.</a:t>
            </a:r>
            <a:r>
              <a:rPr lang="es-CO" sz="2800" dirty="0"/>
              <a:t> </a:t>
            </a:r>
            <a:r>
              <a:rPr lang="es-CO" sz="2800" i="1" dirty="0" smtClean="0">
                <a:solidFill>
                  <a:srgbClr val="FF0000"/>
                </a:solidFill>
              </a:rPr>
              <a:t>Ella </a:t>
            </a:r>
            <a:r>
              <a:rPr lang="es-CO" sz="2800" i="1" dirty="0">
                <a:solidFill>
                  <a:srgbClr val="FF0000"/>
                </a:solidFill>
              </a:rPr>
              <a:t>fue una mujer </a:t>
            </a:r>
            <a:r>
              <a:rPr lang="es-CO" sz="2800" i="1" dirty="0" smtClean="0">
                <a:solidFill>
                  <a:srgbClr val="FF0000"/>
                </a:solidFill>
              </a:rPr>
              <a:t>consagrada </a:t>
            </a:r>
            <a:r>
              <a:rPr lang="es-CO" sz="2800" i="1" dirty="0">
                <a:solidFill>
                  <a:srgbClr val="FF0000"/>
                </a:solidFill>
              </a:rPr>
              <a:t>al servicio de Dios y de su prójimo, en sus escritos y predicaciones siempre inducia a sus oyentes a obedecer la ley de Dios, incluyendo la observancia del sábado.</a:t>
            </a:r>
          </a:p>
        </p:txBody>
      </p:sp>
    </p:spTree>
    <p:extLst>
      <p:ext uri="{BB962C8B-B14F-4D97-AF65-F5344CB8AC3E}">
        <p14:creationId xmlns:p14="http://schemas.microsoft.com/office/powerpoint/2010/main" val="1410229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smtClean="0">
                <a:latin typeface="Algerian" pitchFamily="82" charset="0"/>
              </a:rPr>
              <a:t>Para reflexionar</a:t>
            </a:r>
            <a:endParaRPr lang="es-CO" dirty="0">
              <a:latin typeface="Algerian" pitchFamily="82" charset="0"/>
            </a:endParaRPr>
          </a:p>
        </p:txBody>
      </p:sp>
      <p:sp>
        <p:nvSpPr>
          <p:cNvPr id="3" name="2 Marcador de contenido"/>
          <p:cNvSpPr>
            <a:spLocks noGrp="1"/>
          </p:cNvSpPr>
          <p:nvPr>
            <p:ph idx="1"/>
          </p:nvPr>
        </p:nvSpPr>
        <p:spPr>
          <a:xfrm>
            <a:off x="457200" y="1600201"/>
            <a:ext cx="8229600" cy="2044824"/>
          </a:xfrm>
        </p:spPr>
        <p:txBody>
          <a:bodyPr>
            <a:normAutofit lnSpcReduction="10000"/>
          </a:bodyPr>
          <a:lstStyle/>
          <a:p>
            <a:pPr marL="0" indent="0" algn="ctr">
              <a:buNone/>
            </a:pPr>
            <a:r>
              <a:rPr lang="es-CO" sz="3600" b="1" i="1" dirty="0">
                <a:solidFill>
                  <a:srgbClr val="FF0000"/>
                </a:solidFill>
              </a:rPr>
              <a:t>¿Qué debo hacer?</a:t>
            </a:r>
          </a:p>
          <a:p>
            <a:pPr marL="0" indent="0">
              <a:buNone/>
            </a:pPr>
            <a:r>
              <a:rPr lang="es-CO" sz="4000" b="1" dirty="0"/>
              <a:t>1)</a:t>
            </a:r>
            <a:r>
              <a:rPr lang="es-CO" dirty="0"/>
              <a:t> </a:t>
            </a:r>
            <a:r>
              <a:rPr lang="es-CO" b="1" dirty="0">
                <a:solidFill>
                  <a:srgbClr val="FF0000"/>
                </a:solidFill>
              </a:rPr>
              <a:t>1 Tes.5:20.</a:t>
            </a:r>
            <a:r>
              <a:rPr lang="es-CO" dirty="0"/>
              <a:t> No menospreciar las profecías.</a:t>
            </a:r>
          </a:p>
          <a:p>
            <a:pPr marL="0" indent="0">
              <a:buNone/>
            </a:pPr>
            <a:r>
              <a:rPr lang="es-CO" sz="4000" b="1" dirty="0"/>
              <a:t>2)</a:t>
            </a:r>
            <a:r>
              <a:rPr lang="es-CO" dirty="0"/>
              <a:t> </a:t>
            </a:r>
            <a:r>
              <a:rPr lang="es-CO" b="1" dirty="0">
                <a:solidFill>
                  <a:srgbClr val="FF0000"/>
                </a:solidFill>
              </a:rPr>
              <a:t>2 Cron.20:20</a:t>
            </a:r>
            <a:r>
              <a:rPr lang="es-CO" dirty="0"/>
              <a:t>. </a:t>
            </a:r>
            <a:r>
              <a:rPr lang="es-CO" dirty="0" smtClean="0"/>
              <a:t>Creer </a:t>
            </a:r>
            <a:r>
              <a:rPr lang="es-CO" dirty="0"/>
              <a:t>en los profetas de Dios</a:t>
            </a:r>
            <a:r>
              <a:rPr lang="es-CO" dirty="0" smtClean="0"/>
              <a:t>.</a:t>
            </a:r>
            <a:endParaRPr lang="es-CO" dirty="0"/>
          </a:p>
          <a:p>
            <a:endParaRPr lang="es-CO" dirty="0"/>
          </a:p>
        </p:txBody>
      </p:sp>
      <p:sp>
        <p:nvSpPr>
          <p:cNvPr id="4" name="3 Rectángulo"/>
          <p:cNvSpPr/>
          <p:nvPr/>
        </p:nvSpPr>
        <p:spPr>
          <a:xfrm>
            <a:off x="251520" y="3933056"/>
            <a:ext cx="5400600" cy="2677656"/>
          </a:xfrm>
          <a:prstGeom prst="rect">
            <a:avLst/>
          </a:prstGeom>
        </p:spPr>
        <p:txBody>
          <a:bodyPr wrap="square">
            <a:spAutoFit/>
          </a:bodyPr>
          <a:lstStyle/>
          <a:p>
            <a:pPr algn="ctr"/>
            <a:r>
              <a:rPr lang="es-CO" sz="2400" i="1" dirty="0">
                <a:solidFill>
                  <a:srgbClr val="002060"/>
                </a:solidFill>
              </a:rPr>
              <a:t>Mi deseo y oración es que todos como hermanos en Cristo estemos atentos a la Palabra de Dios, no dejando de congregarnos, como algunos tienen por costumbre, sino exhortándonos; y tanto más, cuanto veis que aquel día se acerca. Amen.</a:t>
            </a:r>
          </a:p>
        </p:txBody>
      </p:sp>
      <p:sp>
        <p:nvSpPr>
          <p:cNvPr id="5" name="AutoShape 2" descr="data:image/jpeg;base64,/9j/4AAQSkZJRgABAQAAAQABAAD/2wCEAAkGBhQSEBQUEhQUFRQUFxcXFBcYFRQWFRQUFRQVFhcWFBQXHCYeGBkjGhUUHy8gIycpLCwsFR4xNTAqNSYrLCkBCQoKDgwOFw8PFykcHBwpLCkpKSkpLCkpKSkpKSkpKSkpKSkpKSkpKSkpLCkpLCkpKSkpKSksKSkpKSwpKSwsLP/AABEIAMIBAwMBIgACEQEDEQH/xAAcAAAABwEBAAAAAAAAAAAAAAAAAQIDBAUGBwj/xABEEAACAQIDBAUGCgkFAQEAAAABAgMAEQQSIQUxQVEGEyJhcQcyQoGT0RQWIzRSU1SDkbMVJDNigqGxwfByc5Ky4UPC/8QAGQEAAwEBAQAAAAAAAAAAAAAAAAECAwQF/8QAIxEAAgICAgMAAgMAAAAAAAAAAAECEQMhEjEEE0EiURQyYf/aAAwDAQACEQMRAD8A5RtnbM4xMwE0oAlkAAkcAAO1gBeof6cxH183tX99Dbnzqf8A3ZPzGqDVJKgJ36cxH183tX99AbcxH183tX99QaMU6QE79Nz/AF83tX99D9Nz/Xze1f31CoVXFATf03P9fN7V/fQ/TeI+vm9q/vqDR0cUBN/TeI+vm9q/vpSbaxH183tZPfUECnI1p0gomHa+I4Tze1k99LO1J/r5vaye+o8aHlT8cJZgqhnY7lQZifwqXSLpDkW0sQf/ALTe1f31ZbGw+NxcoiwzTyNxIllsv+o3tWz6HeRKee0mOvBBv6u9pG8eQrs2xdiQYOIRYSNVUbz6R8TxrNsn6cafyR7VC3+EG9r5etlv/wBqx21MFtCBikvwtWHEPKVP4GvU+TmdaDLzUN4gGoso8hHak/CebTh1sgP4E0g7Xn+vm9rJ769IdK/JZg8cC2TqZj5rpoCf3gN9ca6U+S3F4MEsplS/noL6d4rSEkQzIHbU/wBfN7WT30X6bn+vm9rJ76bkwZW/G2/u8ajEVt+LFRO/Tk/183tZPfQG3J/r5vaye+oK1ZbJ2Y08qRRi7yMEUa7zxJ5CiTiNRsC7WxBF+um9q/voPtqf66b2snvrrWyPJJgwgixHXyTa55I2KojckW3aA58aw/TXyfTbOAZiJIGbKkoBBB5Ovoms45IS0U8coq6M1+m5/r5vaye+iG28R9fN7WT31GtaiyXrbijImnbc3183tZPfSTtqf6+b2snvqEaANHFDJh23P9fN7WT30R23P9fN7WT31DIojS4r9ATP03iPr5vaye+h+m8R9fN7WT31DAoGlwQzrPQ7Fu2CiLOzE57ksxJtK43k0Ka6E/MYvvPzXoVxSW2Uc22586n/AN2T8xqg1O2585n/AN2T/u1Qa6V0IFGBQFHaqAFHRUtEvTBBBaWsVPpHbW4A76ttj9HMRiiVwuHklPEgWUeJNS2MqosPf+9TNm7JkmkyQRvK9/NQE/idwrqfR7yByPlbGzZF0vFHvI5FuFdZ6PdF8PgY+rw0YQcTvZu8txrOwOQdGfITPL2sdJ1CcEjIZz4tuFdQ6OdDsHgezhYR1ltXYXY9+Y7vVWlvUd8Ry52vSsAG9ryW8BSPhAFgAB/UUhxe4pEkiWuzBdPCpk6KUWxbxWHHXjTisRa26ocOMjOiuCB31LjQk91tDUJ2JqS7HQwOnE0tl7NjYjjfcfGouIxSxrckADjWT2z0vuGXUJrewOo4WI3VMskYGuLDLI9DHSnoJs3FH0YpTftR7r/vcK5XtzyO4tGJhEcyE9kq6g27wa3EnSJfNQEj91WPHw1qr2ntuVVJjSUFTwRqw/lNPSO5eEvsjmcvQrGqxU4TEXB4RsR6iN9bTyc7POESbEyKyzhupjVlsYwVuXAPHhVlhuneMQgZJs2/KA1z36jSl47ackwLyghn3g6EW3XFVLyXJU0C8P1yu7I20el0tyM7nhcEi34UjDdP3dWgnRJoXtnSQm5tusd971WYlDqbGqeMXk80HnXOrjtHTJqX4tEXplsNYZFeG/UTAtEDvjPpRseJG/11mw2tbzpfBmwCG5vE5soHBxZifCw/GsGK9jx58o77PFzRUZtC5RupBFqPPzpaEHfr3VuYDZJpNKYa0VAw1NBhSKO9OwOq9CfmMX3n5r0KHQk/qMX3n5r0VcEu2Wc22585n/3ZP+7VCFWG20/WZ/8Adk/MaoNq3XQUFS0iJp2GO5AAJJsFAFyfDvro/RbyK4zE5XnAw0J1JbWYr/o4eNJsDnceG1F997AAXYnkBW16K+SjHYw36v4PGPTmUqT/AKU312Xo15Ptn7OIaOMyzXNpH7b99uAFaoTuReSyDW9zSsDD7A8i+AwwVp74iUG93Nlv3INLeNb/AA2HSNQI1VVG4KoUfgKjxSKSQiknmfN9RNOOdBnbxAqQHDiVuQNfD+9J64nW4A5WvSEBIIVQo5miZgFJBzHdp9KkAbwg2IOv8zTRa2hFhfdbceZp4A2uRYkAUbajUX/z/DR8Ar9p7QEETyyWIXUW9IncKwc21mZjJM12bUDcEXggqX0q2910xijJ6uI2NrWkk4jvUf1vWZxguL6ngB/Yd9ceedqker4uKlbLxOk8CsBISBa9xV2NrgRq8UoZCLgf+1hoOiwLK+K4EFIAf5yn/wDNWeKkISwyqvAKOz+FYxbSOicYsRtXpRI7XNrcL6AeIqHhelzLfd/KqvHyAXJNZfGY250/lUStvZeNJ6SOnwdP10OVQbd1LPlCI3W9ZGprkgntvJ13DifVUyKCVtFilLHgEax9dCUr0X6ofTebT8oLSAbhbeVpmbDtIQx1vY/jWd2B0cxEuIXrIJFiTtyZha4HmgDxtWqxk8guFhlPhGf5a1bi07ZnaaqBTbRwrWsNLVWRbGNwwYnmKvOulvY4af2Z99ORYpASD2GHokEE+N91VFWZyT2QJtunCyhFVHVo/lFZQym+5WB3jvrPdL9n4d4ExWGQQlpOrniBJ+VKlg8XJLXFq0m2OjTynr8OrSE2WSNdSvfEPSX+lWeF8k2IxOBuziGYt1iRONLDsgSHgbGtsTkpquiPIWH0b/scWkjpI0rWdIugGNwRPwiAlfrIxnj8NKzjQAnssDpx3g8q9NTTPGa/RHLUYWiZLbwe+iFVZNBZKSaUTRGmB1ToT8xi+8/Neio+hPzCL7z816FcEu2WXHSHyFOUebCzmSRi0nVOoUNmJYqrc9eNcq2tsWbDSGPEQvG4NrMuhP7rDQ16vhxb9kAFrjeosg04k8aVitnJOoGIjR7EFcwBsRuIPA1ougOYeTroZFs+EYnFBWxDLmAYAiBTqMnNzW8w21WxABYGJB2gb6yKPp8h3UNqdF4pCDvykEKSbX599Ve0sNKL3FkXeF1LjkOVMaRo48duECBr8SbADjbnTpwyAnrD1hOoU628BWUw8bnI18mXze5eVudWT4yNRYli8lgLHtuL8uApj4l45Z1GUhFG+2ptRR4he0EGZ94vpc+NV7RtHlsCyk6AHKE/1386pLTOL30B421/hXeaKETG1FpCFJ4X3HuNNPPkuqrlH0jvPgN5qM4u379hrvJHcOBpbyWFspLcFGreJPCigok9Ydb37udU3Sza/wAGwcrjVmAVNbElzYm37oN/VVsmE07XZ/dBveuSeV/FyfDoYgCI44y6jUAljYk/0rKbpF4oqU6K74QEIHIW9Z3kf19dDEY44fEuHYOvVI0bDSzuL7vC9ZxdpFzbcRu9VRds43sr9ImxPcN1eetuj2YyNFielGW2pZ3sAOJJ3VZ4vEsqDOe1bnWK6LyL1rzPr1K5kU8XbQH1HWi2p0iMjG9acBuVkvbONzXF6z4fWo8+KLGo5xBtarjj/ZLyqHRrujOPjiLzMqs4IRA2oU2vn/tWkh8pMw1ZswPDQAeFt1c0jlyjTdRmcjjUyxu9GkZRauR0p+mGc3zuhHAOSp9VKh6dte2c+OauZjF2pv4QaPUyZZI9I6hN0+k3Bz4gmpOzumgmumIVJlGmuj2Omjc65SMU3OnUxJGt6XraJVM7Xh8K6IDs5lltvw8jZXQfuyVrNk9LDYLOpSS9mU7wOfeK4JsrpZLEwIY2G8X3+uugbK8oasBnCNcWJIBYeuqUuJjPFyOuw4hJBZSGUjdoQb1k+k3kkwGMBPVdRJweIBTc8Su5qqoOl0d7LlBXvsK0myOmSSOEfQtorDVSeXca3hkvs48njOO1s4v0m8i+OwxJhAxUW/Mtg4X95Dx8K5/iMLlJDBkbirAqR6jXsrrPV/nGqnbvRPCYxcuIhR/3rWceDDWujk0cp5HEQG//AMpqRbV2vpH5ACCXwEwHKKT+z7q5jt7oxicE2XFQuh4Na6N4MNKuMxUbXoT8wi+8/NehSuhI/UYvvPzXoVyye2M7VHinOUKygW83RjoOY3XpkSsSQBvOq+f+A3CokHVyAhHbQ9oKtkzDeGenpsQyowAGpGfQqigbiGGprddDJsc1ySNCNLHep5svAd9S1kDXByvYbxbT8KpCc15R5y6Em4Vx3KNW9dTEiJHYUa2zE9hfUBrSAGI2SG807uB0qoxcXVHPlJYaAjVgOY7q0cgUb5AO4Wv6762pQeOTS3rIt/OgqzILtS7qspLuDdQhskY+lPe2tWUM1yZFbMCDeQG7EbrRoeA51J2j0cikXVcwJ1toWK/SI3iqSXZkkbDKWuTYm2UxxfRQbvXRYy6w8gzMkjKqhR2QSZOeZn4eFS/0qMp6rcumdt347zVNDhk0LZrDgDbP3ud9TY8cJezGAMu97WCNwuvGqJJbSqWub3tdSd/iqVmfKNsHr8IZFXrJYO0uo6xkOrK37oHat3Ve4pyrdrtaAXUfKu3K25RVb0k2sYIWAy9ZIcsagG1jq4kPMLeolSWyoJuSo4Li5TFILroRmB7j3VC2tjg4AtrWs6c4FFihljIZe0jfSzDUfwi9YF0Ja28njzvXKkm7R6bdRLDYbkrKB9EeuxvUCfQ1ZYHZzxzFTrcEH8L1V4gdqrfZknKhIbSmAdacY6U0grRIyyS2iVBJT7Ye4uN9Q0NPob8aitminaojM9ANQlTWkBa0owblY6HpYlpjLSdaXGyvY4k5JafinI3GqwS09HJUPGjWOey8j2o3rFX2x+kxWysd50IO47waxqTaUtcTurFxaZ0KXJHpzo3t04qBXH7RBZl4sw0zeFXMeKA87xJ5HlXF+g3SBonUg6GwI512HC49ZU0y5hqQRu8a6IS5KmefmxceiyWUNy7gf7im8bhI5UMcqK6kaq4DKRVc6i2+17XIPbvyXuqQs8i2zDfoFGoXvZudapL4cxTfE3Cx9iOJUQXIUbhmOYgesmjqynnBYn/N1CuaS2xlN8FHnSyFwTdfRSP1DiOZqwigAYkkkniTcG3IbqppZSSBIMsd7kHTMeFwNTUzDTgkFT1bH0Tbd3Dka6l0UhzGIEIaPMjyNZiq5mYDUC5NkF+NJEl7KSytucIc5cDdeTcBRMCyssrlULWVVGW4OlmflU+BVjURKoEagAKNR/Ed9MBqCW53hW0vbtWAO53NhvpQxAbQMMyXtlvksTrcm2vfUHGyKGKAZd1nfSBWbcAvp871IeXIEc6qVKOZBZQw3FFG+5voKRJaxyp5pzXAvqbi3c26jaVSvaXsjjVeTewawU+aGuM3HRRp6qcfEnS5K3a4zCwItbLkGtjUgKm2aCOyQwNRVRkNt3DSp8UgJ00BANjYEE7r+kL092XHa0HE6gfjSHyKvCFYrkAlz5zX1t9Gsr0+jcxxTSDLfMioLscxOZRcaLcca2suz+KFW8KrcZswShlYuoIy2G7MdQ1jxBtrSkr0zTG6lyOHbcxTJEUkRbXFrHUcwT41keuswK8N1avppAUxEkLAgxnXvO+/hxql6P8AR98Zio8PGQGkzWLA5RlBOtuGlvXWMInoTl+NlxsBg8i5j6Jv41mtoIBIwHM/1rQRbNeLsyAqwLDmLqbHXlRvh1F7qLnjai6I5WZV4TSBFVvjMPY1CdapMzaIppStSWGtCrshoXI16FqSlLvQVFgVaUY6NRTgGlJmnZXSrY0kPTuJ30xetF0cEtS0Po9OpUVDUqMiocTox5DQ7C2vkIG6unbG6QaKRow1U8/HnXFla1bDo5tUFQCfN0rnmq6OqLTOwx9L43t1mUP3C1W0O2oyLXsD6O835k1yeUM1iN/Dwq1weM6te03vrJZpJi/jwZ0VsQpOhFHWZ2bj1eJWBve//Y0Kv2N7OSWNJtBtKSbadokKTcqWubWPOncHIykBj27nKGXfbiH4W5d9Myo5aysC0g1YhRFkVjmEY3lwLXtS4cQCrXDWvlUNoWIt27HUL316CWjFE7DY1yQJCoVLh1t52Y9k34AGpUEqXARvPNuNjfdbu0NVKYrKe0Lkecp0APAA/Stw3UoiwbIzEGwcXvYA3yg7wTzp0BbRwJ1mcdlrWyt2o7bwVU7z30UMMpmfsBEuRcnO0qlRZkU6R631qLLtA5lURKbalWLEgHQBWGg50EaRkjZnsSSJFuy6EkWVjroANaVCoTBGMjodSoIkjjbrWQk3U59MoA/CpMbiULHGSAvacgghwB9edCaVDGiRGONAFIIy3sWB07TDzs19TTeF2WBH1LBBDoRh41AjTkM+866mpoKJglUMVzXLZQwXzhbcXkOhB3d1T44Tc3yqpW2UalWvxJ0t31STYg+bFF1gQhZM91jROUQ3uQbHlpTkEqyM7gkt5h6wZSQvGNN5S/qNFAWwWPS7MbEiw0uRwtTiFZE1Sxva19bc/wC9VUDAF2XPZ7Fc7Mch3FVi3oNKcxG0EiCliEAIFtAxZtNFGpJ32qRJGa6ceTNdoSiaGYQzKuSS6lldR5ptwbvqmi2Nh9hYSR5GMuKxN4VkGhXNoci+io3k8bV0hNtK0mS5XfbMAoIFtdda475SojiMXNIXFlYRpvyqqjXKPpE8amWlo6MalJ8X0Qnj7IU27AFjzPP+KoWJjuL/AM6rYdv5MsUo1GmbmPRqx63nqG3d1YUdLVaKjaMQtVO61pMbFcVQzx2pxJv4V0lIp2SkVoJib0atQK0iqJSokRmnqixmpDHSoNPhAxDa0zTkp1putl0efLsMGnVamaMGmClRLSSpuAxhVrj11VpJTyS1nJHVDIjpmzekEYUZjYiqnbG3QzHKbisfHiDzo5MSedczxWzoWRI6t0SxhODjN+Mn5r0Kg9C3vgYvGT816FDgcjnbbN91JdmJKTKLsjrdY8M262Qas2mpGnOkOmdV6uQpmGbr3sSw+hGLarfQDmRSZZHDvksx1Wy9mCO/GUj9oTx5U5isYYlvM0WRQP1tlAjiLEfJpCPOF9Bbxr0F0YgM3ZI0NiLRXBxBYC56zk19fCiw7XbRg1x8oB56jio4ZxpUXGYjOC/VzWlIjJ6oCWdVbM2R76R2+larDC4QNGOsiWM5mZUS5smgQyHi+huN1MpEiE3uy2dtAFLZf+VQExBBuzZu3Zs1yO1oUNtwFhrTz4rNIEQBAD23PZQA+aNdCb99PLCo7Q7Q15WY9y8xagBUOHZpVZmGUrbJayq17gR8iN+u+p+HnI3kyWJ5Bh/q4EdwqnxGNVvQLIQpKHmVPod3Gk/D8keYlQgIANrBi2gQgf5apAvcKiBnbM7ngrMD1N/RUDgajbRTOyOj9W6jL1oAL5C2qrfS3q0qnbahll7Kgqh89dyk8Xc7x3C9KxUbMCOsYKQbEACRSeIb6J/ppQFE5NpkPlLqzKQocA9aWN/2h3BD9LdUGXGsyNlAEqdtEQrLO4Gj3cixN9xHhQwgUZmjuOstnJOa5UW/CkJh7MGzBbMWsMqFmAsoaU7l4mooqhSYku6kpYlWkQ5usZTazq0nm3a1sttCDWQ6S7XgfFLFKti8CsGLqbtY2BCgANVh0h2gyIwIzRgs0QXsojkekfSjvm1rmu3dpicDOQxGodVy5B9WOYqZIuMmmUu0pSXa/P8AkNKn7E2pcdWx04GqfEA319RplWINxRxtEym+Vm3LmoONiuLiomz9q5hZt9TxKD31jx4s6E01Zn5zram1Wp+OwgBJHGoiR1QwilIZasMJFrc1DxT9o8r04vYSQ2ppxgbUx1oFKXGVfEh5EiPINaRTk1r6U3V0cUuwUKBoqBB04tN0sNQVFjymku1ID0GalRo5aOp9CT+oQ/efmvRUOhHzCH7z816Fc77ZmdGupQLaO5Y9UUJ6nMWIJduJHEc706AD2Soci4JdfkIiCLrGvpX3huFqKHBJqoFkBziKM5VZwSSzDW7cTqKPD7ZR2RY0JjXR3PYWAtuXKdWO8HlcV1p6KESiOEZs0gLHLrndjc30jvuG/uFQ8XiWZnyuZIkQERRX+EPKT2RbegXjfQ3qQ2FVQxEjsXZmXESWZYju6uMaWsNLa5qajZjYR5upCFmkAC4uZzYFUBtYc77xTAiBY2lzykyO6M0kWa8EKKcjSOy9lZF3f+1L2cPlLoSy5HDyaZEYAZFiA8/MtrsOVPmGNswKoqsB1kYUDOAMilzfQ23jcDvpsYqMOI0BYKDfIPk0yjc7cCBakA5LHHBGSHYFjozC7m5sI1A1K61W4zEKctgNBlcKbqVva9vRYHjvpIYKXjLSP2QxxB3nN6MfNl8KRgy5stz1aXBd1HWO1rrmtu10t66B0N7TtIx3xFRnQ3sjC4BuBpfdS48TIFNlDS8FY9nQ2uWHdrTnwQ62OpBBNtTcjTWmTLk0DZmIIvl7N10ygD0uPfQMkTYgRhc5sxIAyDzmO4W4DvNRNpRyOlms0fndnL1sRKEMVv2XBGlj40kT3bt2GcAHNdkbL6NxuPKjxGOCtkOgtfQE620F+ZGtSUYXpITmkjzFljYZVZuyAyLYMF0v3Vm5XUkE630H0FtyrWdKImLXbKBqUVRqNPTPEVlrA6MoB5cPVUSAgTdrcLAcTUR4Rz1q2ntbXd4VEaMnVfN5tvpxZL2QEfKdKt4MXoKq5Y+61CCS1ElZWOXF0WkxzGmBGQKVFiFtqaiYnHE6DdUqJrLKkSo8aqA31P8AKq6WYk03moi1UoJGEsrkCjoqMVVGIYoZaApa1144KWhDZorU/lvTTLWWXG4MSYkUdqNFqbh9nZ/TQeJrE1jFsgWo6sX2HJwyt4MKhy4Zl0YWpWKUWjqHQn5hD95+a9Cj6ED9Qh+8/NehXO3tgbmdryLkLNmcLHFDmyllYteaQaKAdW5ijfEF2OcEykMcwQGKGQm+VrasGt550terD5Zy4lypFfsJGcrSLbfOQNQTuAse+kyxyCRCFIA0QIwEeW3/ANzbVW5cCK6l0UiBFiFY57/s2BDSKRGl016iL0iG0F9eNOrjQ0STl3iZyS7PHnnVb2KiPcV3HMN16UoU5njZiUJ1eywow3hb7+V6Y2fKFVWWRetxCF5mkNmNj50KkaLuHDdVAPzYZAGjARncqQuezzAENa/o3A3bid9QWDJkVEXsEt8GVjlaQEljJP6TZSAQ2nZ0p3FxAR6MYw57fZzSvfRir+jcbuVIZAqCMDsL5kKkl2TiXb+1MY20chyuhjlLMSHVgI4OYzbrg1BcN2nDHKTeeYqd4Yg9XGN9xbtU9YmylQ6oxtFFpF2B2TL+8Bc34kUoI5kRwestfJITaNS29LbjYa+NJlC4ZGZRe4A0OcdpuZAHiKbmyxqkUaZmJJVBcm5OjFuC3334U/1kr+aAo7V2kG8XGQxi/K9KE6QoVB7RGa1xna28r3H6NIRGGFIUnKLnRhmNkPdwPHXfTEkt1CWIva12Jbnv4nvHCpiQmQZmvHcaoGv2eBPI86RjJVYkJYvxbhGfHvoAyfSPAlo2ZX7a7xlsLd3/ALWMmF+yb6a/6vXXQ9swExsGIC5cpa9rk8e/lWFmwxW9zfv4BeRNZyGQmj5H1H30xKORse/d6qcmm4LYnlTMkumq2oRIgwj18TUKcWNSsRLl77/yqAzXqiWFehQoUEBUKFCgAxQBoqMU7AVejBpFKreEqExxWpTKDTamlqa7YuM1UiBxMPyoNGacikpqfEE1wZcLi/8ADoU1Q20ppLSeukE3oVloTk39Oq9CT+oQ/efmvQodCfmEP3n5r0K5n2yTpuLxBQKQjvc5ezYZb7iRvt7qqcNNacxyzGVwCwyArFlYgjrHHZVxa2QaC9Xb8+elx76h4zALIsaksqRvmCJlVHaxHb0131vEsiOGeaQgq0aLYSSD5LNa4KAeeVOna00pTyKcrnN1hUr8KkVWXhmRYzuPLhuop8OcqqQCv0Qcscanecu9id1vXUPE4VxISO3ci0jtYIoGgVNwI76sB9Jsl/NWPOApILSyZluzqm5dd9R8Vo5V8w3ZFiv1jW3mQ8FsR2aTjXMYzqzB9zSBczNzGTcPEVCyBTn1SArfMC3Xu9+JPfQNFkZAGAKlmuBljIC29ISX0tRYnEBXIsGXzkGixoDoE5Fr8qiTsxymRWAXXq0teT96biKQYs6FCFdSQyovmo4NwS28WoGPrC6WZCmQrfrXbsb+0FQc+HhT8DR+eVtxDMoLFjoCnGxFQUNx6MkieluRBxA9G450+JNQ5ZXuNXvbJwsnA2oAKWZmT5Xshv8A5Dz3sdLtwv8AhSJ06wBHCsNGSJNLA7jIw3t/ajjCFlKkBTcFn8+S+9QOF6daLMpFurU6BVIDEKf/AKE65aAK7Gg52C9prWNxeEKAMyerQ1jekGzAly7ascxYGy35ZeIrb46ZkHYTNbTKDqvInnWN6QxZypltdNeydCO/vqQMlIh38OGlqiTYsXNt/Op215TbTzT6XPuqlJoMmAmioUKBAoUKFAAoUKFAAoUKFAApV6TQpp0AsGjzUihWiyMB5XpTm9MqacBrshLmqZNDZFJp1hTRFcmTHxeijq3Qj5hD/H+a9Ch0I+YQ/wAf5r0K4X2xlZs7ygYjBYmZb9bD1smaNjuHWN5prpGwelmGxq3hcB7XMT6MPDnXCNrsRip/92T8xqRFLY3F1b6Skgit+kVZ6JklsddD/mlRXH+Gub9H/KZJGBHil61BYCQeeo5kca3+E2jFMgaGQSKeFxmHiKOQ1sZlw0YYO17jdcmwPcKZ+GGTMqiRSN7EDsnl4GrFowdDYjfYjjTTxm999z/Mc6pMuiGYBGLq+QOR1h3lhxNzw7qai3ZWGRcx6tVN2kA+kfokU32RIcuaVr37X7KLx5ilhu0TkykjtyE3Ww4oPRFMQ6UutnjABa4ijOunBhyo5kNy1gzkWUC3Vp4jiah5RkJViiE6sb52HceVS4Sqiy8Rcd/eaAHvg6r8q1s9hmb0Rb6IO6mMQ3WaLmCkXD/S56UxE7s3b1HFeHdvo8RjGU5ES7Edn6KmgBrElYU3NluBpqST/Wsftl7MRIB2j2VHnBe+tKSwzWJMhtdj5qH90VUbZiVflHIzWsz2/oKTEzF7TwpsbkaHsqNwHfVNWk2jCWAsQFb1E1nXQgkUjNiaFHahagQVCjtQtQAVCjtQtQAVCjtQtQAVCjtQtQAVHQtQoAMGlA0ihWqyUA6DSWFEKUK6OSmqEdT6EfMIfvPzXoqV0JH6jF/H+a9FXmSjtlFzPsHDl2Jw8JJYkkxISSSbkm1JHR7DfZ4PZR+6ioVm2McXo/hvs8G76qP3VP6N7HgSa6QxKbb1jQH+QoUKVsaNYcKl/MX/AIii+Cpp2F/4ihQoTZRGxeBjyt8mmu/srr46U3FgI7gdWlsv0V91FQp2wCk2fFf9mm76C+6krs6LOPk4930F91ChRbAUMBHmPyaf8V91OrgY8v7NP+K+6hQotgI/R8eX9mn/AAX3VW7R2RCy2aGIjvjQ/wBqFCi2IrMfsLDkLeCE/dJ7qhydH8Nc/q8Hso/dQoU0yRPxfw32eD2UfuofF/DfZ4PZR+6hQp2APi/hvs8Hso/dQ+L+G+zweyj91ChRYA+L+G+zweyj91D4v4b7PB7KP3UKFFgD4v4b7PB7KP3UPi/hvs8Hso/dQoUWAPi/hvs8Hso/dQ+L+G+zweyj91ChRYA+L+G+zweyj91D4v4b7PB7KP3UKFFgD4v4b7PB7KP3UPi/hvs8Hso/dQoUWAPi/hvs8Hso/dQHR/DfZ4PZR+6joU02Iu9nbPjWJQsaKBewCKAO0TuAoUKFZtjP/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6" name="AutoShape 4" descr="data:image/jpeg;base64,/9j/4AAQSkZJRgABAQAAAQABAAD/2wCEAAkGBhQSEBQUEhQUFRQUFxcXFBcYFRQWFRQUFRQVFhcWFBQXHCYeGBkjGhUUHy8gIycpLCwsFR4xNTAqNSYrLCkBCQoKDgwOFw8PFykcHBwpLCkpKSkpLCkpKSkpKSkpKSkpKSkpKSkpKSkpLCkpLCkpKSkpKSksKSkpKSwpKSwsLP/AABEIAMIBAwMBIgACEQEDEQH/xAAcAAAABwEBAAAAAAAAAAAAAAAAAQIDBAUGBwj/xABEEAACAQIDBAUGCgkFAQEAAAABAgMAEQQSIQUxQVEGEyJhcQcyQoGT0RQWIzRSU1SDkbMVJDNigqGxwfByc5Ky4UPC/8QAGQEAAwEBAQAAAAAAAAAAAAAAAAECAwQF/8QAIxEAAgICAgMAAgMAAAAAAAAAAAECEQMhEjEEE0EiURQyYf/aAAwDAQACEQMRAD8A5RtnbM4xMwE0oAlkAAkcAAO1gBeof6cxH183tX99Dbnzqf8A3ZPzGqDVJKgJ36cxH183tX99AbcxH183tX99QaMU6QE79Nz/AF83tX99D9Nz/Xze1f31CoVXFATf03P9fN7V/fQ/TeI+vm9q/vqDR0cUBN/TeI+vm9q/vpSbaxH183tZPfUECnI1p0gomHa+I4Tze1k99LO1J/r5vaye+o8aHlT8cJZgqhnY7lQZifwqXSLpDkW0sQf/ALTe1f31ZbGw+NxcoiwzTyNxIllsv+o3tWz6HeRKee0mOvBBv6u9pG8eQrs2xdiQYOIRYSNVUbz6R8TxrNsn6cafyR7VC3+EG9r5etlv/wBqx21MFtCBikvwtWHEPKVP4GvU+TmdaDLzUN4gGoso8hHak/CebTh1sgP4E0g7Xn+vm9rJ769IdK/JZg8cC2TqZj5rpoCf3gN9ca6U+S3F4MEsplS/noL6d4rSEkQzIHbU/wBfN7WT30X6bn+vm9rJ76bkwZW/G2/u8ajEVt+LFRO/Tk/183tZPfQG3J/r5vaye+oK1ZbJ2Y08qRRi7yMEUa7zxJ5CiTiNRsC7WxBF+um9q/voPtqf66b2snvrrWyPJJgwgixHXyTa55I2KojckW3aA58aw/TXyfTbOAZiJIGbKkoBBB5Ovoms45IS0U8coq6M1+m5/r5vaye+iG28R9fN7WT31GtaiyXrbijImnbc3183tZPfSTtqf6+b2snvqEaANHFDJh23P9fN7WT30R23P9fN7WT31DIojS4r9ATP03iPr5vaye+h+m8R9fN7WT31DAoGlwQzrPQ7Fu2CiLOzE57ksxJtK43k0Ka6E/MYvvPzXoVxSW2Uc22586n/AN2T8xqg1O2585n/AN2T/u1Qa6V0IFGBQFHaqAFHRUtEvTBBBaWsVPpHbW4A76ttj9HMRiiVwuHklPEgWUeJNS2MqosPf+9TNm7JkmkyQRvK9/NQE/idwrqfR7yByPlbGzZF0vFHvI5FuFdZ6PdF8PgY+rw0YQcTvZu8txrOwOQdGfITPL2sdJ1CcEjIZz4tuFdQ6OdDsHgezhYR1ltXYXY9+Y7vVWlvUd8Ry52vSsAG9ryW8BSPhAFgAB/UUhxe4pEkiWuzBdPCpk6KUWxbxWHHXjTisRa26ocOMjOiuCB31LjQk91tDUJ2JqS7HQwOnE0tl7NjYjjfcfGouIxSxrckADjWT2z0vuGXUJrewOo4WI3VMskYGuLDLI9DHSnoJs3FH0YpTftR7r/vcK5XtzyO4tGJhEcyE9kq6g27wa3EnSJfNQEj91WPHw1qr2ntuVVJjSUFTwRqw/lNPSO5eEvsjmcvQrGqxU4TEXB4RsR6iN9bTyc7POESbEyKyzhupjVlsYwVuXAPHhVlhuneMQgZJs2/KA1z36jSl47ackwLyghn3g6EW3XFVLyXJU0C8P1yu7I20el0tyM7nhcEi34UjDdP3dWgnRJoXtnSQm5tusd971WYlDqbGqeMXk80HnXOrjtHTJqX4tEXplsNYZFeG/UTAtEDvjPpRseJG/11mw2tbzpfBmwCG5vE5soHBxZifCw/GsGK9jx58o77PFzRUZtC5RupBFqPPzpaEHfr3VuYDZJpNKYa0VAw1NBhSKO9OwOq9CfmMX3n5r0KHQk/qMX3n5r0VcEu2Wc22585n/3ZP+7VCFWG20/WZ/8Adk/MaoNq3XQUFS0iJp2GO5AAJJsFAFyfDvro/RbyK4zE5XnAw0J1JbWYr/o4eNJsDnceG1F997AAXYnkBW16K+SjHYw36v4PGPTmUqT/AKU312Xo15Ptn7OIaOMyzXNpH7b99uAFaoTuReSyDW9zSsDD7A8i+AwwVp74iUG93Nlv3INLeNb/AA2HSNQI1VVG4KoUfgKjxSKSQiknmfN9RNOOdBnbxAqQHDiVuQNfD+9J64nW4A5WvSEBIIVQo5miZgFJBzHdp9KkAbwg2IOv8zTRa2hFhfdbceZp4A2uRYkAUbajUX/z/DR8Ar9p7QEETyyWIXUW9IncKwc21mZjJM12bUDcEXggqX0q2910xijJ6uI2NrWkk4jvUf1vWZxguL6ngB/Yd9ceedqker4uKlbLxOk8CsBISBa9xV2NrgRq8UoZCLgf+1hoOiwLK+K4EFIAf5yn/wDNWeKkISwyqvAKOz+FYxbSOicYsRtXpRI7XNrcL6AeIqHhelzLfd/KqvHyAXJNZfGY250/lUStvZeNJ6SOnwdP10OVQbd1LPlCI3W9ZGprkgntvJ13DifVUyKCVtFilLHgEax9dCUr0X6ofTebT8oLSAbhbeVpmbDtIQx1vY/jWd2B0cxEuIXrIJFiTtyZha4HmgDxtWqxk8guFhlPhGf5a1bi07ZnaaqBTbRwrWsNLVWRbGNwwYnmKvOulvY4af2Z99ORYpASD2GHokEE+N91VFWZyT2QJtunCyhFVHVo/lFZQym+5WB3jvrPdL9n4d4ExWGQQlpOrniBJ+VKlg8XJLXFq0m2OjTynr8OrSE2WSNdSvfEPSX+lWeF8k2IxOBuziGYt1iRONLDsgSHgbGtsTkpquiPIWH0b/scWkjpI0rWdIugGNwRPwiAlfrIxnj8NKzjQAnssDpx3g8q9NTTPGa/RHLUYWiZLbwe+iFVZNBZKSaUTRGmB1ToT8xi+8/Neio+hPzCL7z816FcEu2WXHSHyFOUebCzmSRi0nVOoUNmJYqrc9eNcq2tsWbDSGPEQvG4NrMuhP7rDQ16vhxb9kAFrjeosg04k8aVitnJOoGIjR7EFcwBsRuIPA1ougOYeTroZFs+EYnFBWxDLmAYAiBTqMnNzW8w21WxABYGJB2gb6yKPp8h3UNqdF4pCDvykEKSbX599Ve0sNKL3FkXeF1LjkOVMaRo48duECBr8SbADjbnTpwyAnrD1hOoU628BWUw8bnI18mXze5eVudWT4yNRYli8lgLHtuL8uApj4l45Z1GUhFG+2ptRR4he0EGZ94vpc+NV7RtHlsCyk6AHKE/1386pLTOL30B421/hXeaKETG1FpCFJ4X3HuNNPPkuqrlH0jvPgN5qM4u379hrvJHcOBpbyWFspLcFGreJPCigok9Ydb37udU3Sza/wAGwcrjVmAVNbElzYm37oN/VVsmE07XZ/dBveuSeV/FyfDoYgCI44y6jUAljYk/0rKbpF4oqU6K74QEIHIW9Z3kf19dDEY44fEuHYOvVI0bDSzuL7vC9ZxdpFzbcRu9VRds43sr9ImxPcN1eetuj2YyNFielGW2pZ3sAOJJ3VZ4vEsqDOe1bnWK6LyL1rzPr1K5kU8XbQH1HWi2p0iMjG9acBuVkvbONzXF6z4fWo8+KLGo5xBtarjj/ZLyqHRrujOPjiLzMqs4IRA2oU2vn/tWkh8pMw1ZswPDQAeFt1c0jlyjTdRmcjjUyxu9GkZRauR0p+mGc3zuhHAOSp9VKh6dte2c+OauZjF2pv4QaPUyZZI9I6hN0+k3Bz4gmpOzumgmumIVJlGmuj2Omjc65SMU3OnUxJGt6XraJVM7Xh8K6IDs5lltvw8jZXQfuyVrNk9LDYLOpSS9mU7wOfeK4JsrpZLEwIY2G8X3+uugbK8oasBnCNcWJIBYeuqUuJjPFyOuw4hJBZSGUjdoQb1k+k3kkwGMBPVdRJweIBTc8Su5qqoOl0d7LlBXvsK0myOmSSOEfQtorDVSeXca3hkvs48njOO1s4v0m8i+OwxJhAxUW/Mtg4X95Dx8K5/iMLlJDBkbirAqR6jXsrrPV/nGqnbvRPCYxcuIhR/3rWceDDWujk0cp5HEQG//AMpqRbV2vpH5ACCXwEwHKKT+z7q5jt7oxicE2XFQuh4Na6N4MNKuMxUbXoT8wi+8/NehSuhI/UYvvPzXoVyye2M7VHinOUKygW83RjoOY3XpkSsSQBvOq+f+A3CokHVyAhHbQ9oKtkzDeGenpsQyowAGpGfQqigbiGGprddDJsc1ySNCNLHep5svAd9S1kDXByvYbxbT8KpCc15R5y6Em4Vx3KNW9dTEiJHYUa2zE9hfUBrSAGI2SG807uB0qoxcXVHPlJYaAjVgOY7q0cgUb5AO4Wv6762pQeOTS3rIt/OgqzILtS7qspLuDdQhskY+lPe2tWUM1yZFbMCDeQG7EbrRoeA51J2j0cikXVcwJ1toWK/SI3iqSXZkkbDKWuTYm2UxxfRQbvXRYy6w8gzMkjKqhR2QSZOeZn4eFS/0qMp6rcumdt347zVNDhk0LZrDgDbP3ud9TY8cJezGAMu97WCNwuvGqJJbSqWub3tdSd/iqVmfKNsHr8IZFXrJYO0uo6xkOrK37oHat3Ve4pyrdrtaAXUfKu3K25RVb0k2sYIWAy9ZIcsagG1jq4kPMLeolSWyoJuSo4Li5TFILroRmB7j3VC2tjg4AtrWs6c4FFihljIZe0jfSzDUfwi9YF0Ja28njzvXKkm7R6bdRLDYbkrKB9EeuxvUCfQ1ZYHZzxzFTrcEH8L1V4gdqrfZknKhIbSmAdacY6U0grRIyyS2iVBJT7Ye4uN9Q0NPob8aitminaojM9ANQlTWkBa0owblY6HpYlpjLSdaXGyvY4k5JafinI3GqwS09HJUPGjWOey8j2o3rFX2x+kxWysd50IO47waxqTaUtcTurFxaZ0KXJHpzo3t04qBXH7RBZl4sw0zeFXMeKA87xJ5HlXF+g3SBonUg6GwI512HC49ZU0y5hqQRu8a6IS5KmefmxceiyWUNy7gf7im8bhI5UMcqK6kaq4DKRVc6i2+17XIPbvyXuqQs8i2zDfoFGoXvZudapL4cxTfE3Cx9iOJUQXIUbhmOYgesmjqynnBYn/N1CuaS2xlN8FHnSyFwTdfRSP1DiOZqwigAYkkkniTcG3IbqppZSSBIMsd7kHTMeFwNTUzDTgkFT1bH0Tbd3Dka6l0UhzGIEIaPMjyNZiq5mYDUC5NkF+NJEl7KSytucIc5cDdeTcBRMCyssrlULWVVGW4OlmflU+BVjURKoEagAKNR/Ed9MBqCW53hW0vbtWAO53NhvpQxAbQMMyXtlvksTrcm2vfUHGyKGKAZd1nfSBWbcAvp871IeXIEc6qVKOZBZQw3FFG+5voKRJaxyp5pzXAvqbi3c26jaVSvaXsjjVeTewawU+aGuM3HRRp6qcfEnS5K3a4zCwItbLkGtjUgKm2aCOyQwNRVRkNt3DSp8UgJ00BANjYEE7r+kL092XHa0HE6gfjSHyKvCFYrkAlz5zX1t9Gsr0+jcxxTSDLfMioLscxOZRcaLcca2suz+KFW8KrcZswShlYuoIy2G7MdQ1jxBtrSkr0zTG6lyOHbcxTJEUkRbXFrHUcwT41keuswK8N1avppAUxEkLAgxnXvO+/hxql6P8AR98Zio8PGQGkzWLA5RlBOtuGlvXWMInoTl+NlxsBg8i5j6Jv41mtoIBIwHM/1rQRbNeLsyAqwLDmLqbHXlRvh1F7qLnjai6I5WZV4TSBFVvjMPY1CdapMzaIppStSWGtCrshoXI16FqSlLvQVFgVaUY6NRTgGlJmnZXSrY0kPTuJ30xetF0cEtS0Po9OpUVDUqMiocTox5DQ7C2vkIG6unbG6QaKRow1U8/HnXFla1bDo5tUFQCfN0rnmq6OqLTOwx9L43t1mUP3C1W0O2oyLXsD6O835k1yeUM1iN/Dwq1weM6te03vrJZpJi/jwZ0VsQpOhFHWZ2bj1eJWBve//Y0Kv2N7OSWNJtBtKSbadokKTcqWubWPOncHIykBj27nKGXfbiH4W5d9Myo5aysC0g1YhRFkVjmEY3lwLXtS4cQCrXDWvlUNoWIt27HUL316CWjFE7DY1yQJCoVLh1t52Y9k34AGpUEqXARvPNuNjfdbu0NVKYrKe0Lkecp0APAA/Stw3UoiwbIzEGwcXvYA3yg7wTzp0BbRwJ1mcdlrWyt2o7bwVU7z30UMMpmfsBEuRcnO0qlRZkU6R631qLLtA5lURKbalWLEgHQBWGg50EaRkjZnsSSJFuy6EkWVjroANaVCoTBGMjodSoIkjjbrWQk3U59MoA/CpMbiULHGSAvacgghwB9edCaVDGiRGONAFIIy3sWB07TDzs19TTeF2WBH1LBBDoRh41AjTkM+866mpoKJglUMVzXLZQwXzhbcXkOhB3d1T44Tc3yqpW2UalWvxJ0t31STYg+bFF1gQhZM91jROUQ3uQbHlpTkEqyM7gkt5h6wZSQvGNN5S/qNFAWwWPS7MbEiw0uRwtTiFZE1Sxva19bc/wC9VUDAF2XPZ7Fc7Mch3FVi3oNKcxG0EiCliEAIFtAxZtNFGpJ32qRJGa6ceTNdoSiaGYQzKuSS6lldR5ptwbvqmi2Nh9hYSR5GMuKxN4VkGhXNoci+io3k8bV0hNtK0mS5XfbMAoIFtdda475SojiMXNIXFlYRpvyqqjXKPpE8amWlo6MalJ8X0Qnj7IU27AFjzPP+KoWJjuL/AM6rYdv5MsUo1GmbmPRqx63nqG3d1YUdLVaKjaMQtVO61pMbFcVQzx2pxJv4V0lIp2SkVoJib0atQK0iqJSokRmnqixmpDHSoNPhAxDa0zTkp1putl0efLsMGnVamaMGmClRLSSpuAxhVrj11VpJTyS1nJHVDIjpmzekEYUZjYiqnbG3QzHKbisfHiDzo5MSedczxWzoWRI6t0SxhODjN+Mn5r0Kg9C3vgYvGT816FDgcjnbbN91JdmJKTKLsjrdY8M262Qas2mpGnOkOmdV6uQpmGbr3sSw+hGLarfQDmRSZZHDvksx1Wy9mCO/GUj9oTx5U5isYYlvM0WRQP1tlAjiLEfJpCPOF9Bbxr0F0YgM3ZI0NiLRXBxBYC56zk19fCiw7XbRg1x8oB56jio4ZxpUXGYjOC/VzWlIjJ6oCWdVbM2R76R2+larDC4QNGOsiWM5mZUS5smgQyHi+huN1MpEiE3uy2dtAFLZf+VQExBBuzZu3Zs1yO1oUNtwFhrTz4rNIEQBAD23PZQA+aNdCb99PLCo7Q7Q15WY9y8xagBUOHZpVZmGUrbJayq17gR8iN+u+p+HnI3kyWJ5Bh/q4EdwqnxGNVvQLIQpKHmVPod3Gk/D8keYlQgIANrBi2gQgf5apAvcKiBnbM7ngrMD1N/RUDgajbRTOyOj9W6jL1oAL5C2qrfS3q0qnbahll7Kgqh89dyk8Xc7x3C9KxUbMCOsYKQbEACRSeIb6J/ppQFE5NpkPlLqzKQocA9aWN/2h3BD9LdUGXGsyNlAEqdtEQrLO4Gj3cixN9xHhQwgUZmjuOstnJOa5UW/CkJh7MGzBbMWsMqFmAsoaU7l4mooqhSYku6kpYlWkQ5usZTazq0nm3a1sttCDWQ6S7XgfFLFKti8CsGLqbtY2BCgANVh0h2gyIwIzRgs0QXsojkekfSjvm1rmu3dpicDOQxGodVy5B9WOYqZIuMmmUu0pSXa/P8AkNKn7E2pcdWx04GqfEA319RplWINxRxtEym+Vm3LmoONiuLiomz9q5hZt9TxKD31jx4s6E01Zn5zram1Wp+OwgBJHGoiR1QwilIZasMJFrc1DxT9o8r04vYSQ2ppxgbUx1oFKXGVfEh5EiPINaRTk1r6U3V0cUuwUKBoqBB04tN0sNQVFjymku1ID0GalRo5aOp9CT+oQ/efmvRUOhHzCH7z816Fc77ZmdGupQLaO5Y9UUJ6nMWIJduJHEc706AD2Soci4JdfkIiCLrGvpX3huFqKHBJqoFkBziKM5VZwSSzDW7cTqKPD7ZR2RY0JjXR3PYWAtuXKdWO8HlcV1p6KESiOEZs0gLHLrndjc30jvuG/uFQ8XiWZnyuZIkQERRX+EPKT2RbegXjfQ3qQ2FVQxEjsXZmXESWZYju6uMaWsNLa5qajZjYR5upCFmkAC4uZzYFUBtYc77xTAiBY2lzykyO6M0kWa8EKKcjSOy9lZF3f+1L2cPlLoSy5HDyaZEYAZFiA8/MtrsOVPmGNswKoqsB1kYUDOAMilzfQ23jcDvpsYqMOI0BYKDfIPk0yjc7cCBakA5LHHBGSHYFjozC7m5sI1A1K61W4zEKctgNBlcKbqVva9vRYHjvpIYKXjLSP2QxxB3nN6MfNl8KRgy5stz1aXBd1HWO1rrmtu10t66B0N7TtIx3xFRnQ3sjC4BuBpfdS48TIFNlDS8FY9nQ2uWHdrTnwQ62OpBBNtTcjTWmTLk0DZmIIvl7N10ygD0uPfQMkTYgRhc5sxIAyDzmO4W4DvNRNpRyOlms0fndnL1sRKEMVv2XBGlj40kT3bt2GcAHNdkbL6NxuPKjxGOCtkOgtfQE620F+ZGtSUYXpITmkjzFljYZVZuyAyLYMF0v3Vm5XUkE630H0FtyrWdKImLXbKBqUVRqNPTPEVlrA6MoB5cPVUSAgTdrcLAcTUR4Rz1q2ntbXd4VEaMnVfN5tvpxZL2QEfKdKt4MXoKq5Y+61CCS1ElZWOXF0WkxzGmBGQKVFiFtqaiYnHE6DdUqJrLKkSo8aqA31P8AKq6WYk03moi1UoJGEsrkCjoqMVVGIYoZaApa1144KWhDZorU/lvTTLWWXG4MSYkUdqNFqbh9nZ/TQeJrE1jFsgWo6sX2HJwyt4MKhy4Zl0YWpWKUWjqHQn5hD95+a9Cj6ED9Qh+8/NehXO3tgbmdryLkLNmcLHFDmyllYteaQaKAdW5ijfEF2OcEykMcwQGKGQm+VrasGt550terD5Zy4lypFfsJGcrSLbfOQNQTuAse+kyxyCRCFIA0QIwEeW3/ANzbVW5cCK6l0UiBFiFY57/s2BDSKRGl016iL0iG0F9eNOrjQ0STl3iZyS7PHnnVb2KiPcV3HMN16UoU5njZiUJ1eywow3hb7+V6Y2fKFVWWRetxCF5mkNmNj50KkaLuHDdVAPzYZAGjARncqQuezzAENa/o3A3bid9QWDJkVEXsEt8GVjlaQEljJP6TZSAQ2nZ0p3FxAR6MYw57fZzSvfRir+jcbuVIZAqCMDsL5kKkl2TiXb+1MY20chyuhjlLMSHVgI4OYzbrg1BcN2nDHKTeeYqd4Yg9XGN9xbtU9YmylQ6oxtFFpF2B2TL+8Bc34kUoI5kRwestfJITaNS29LbjYa+NJlC4ZGZRe4A0OcdpuZAHiKbmyxqkUaZmJJVBcm5OjFuC3334U/1kr+aAo7V2kG8XGQxi/K9KE6QoVB7RGa1xna28r3H6NIRGGFIUnKLnRhmNkPdwPHXfTEkt1CWIva12Jbnv4nvHCpiQmQZmvHcaoGv2eBPI86RjJVYkJYvxbhGfHvoAyfSPAlo2ZX7a7xlsLd3/ALWMmF+yb6a/6vXXQ9swExsGIC5cpa9rk8e/lWFmwxW9zfv4BeRNZyGQmj5H1H30xKORse/d6qcmm4LYnlTMkumq2oRIgwj18TUKcWNSsRLl77/yqAzXqiWFehQoUEBUKFCgAxQBoqMU7AVejBpFKreEqExxWpTKDTamlqa7YuM1UiBxMPyoNGacikpqfEE1wZcLi/8ADoU1Q20ppLSeukE3oVloTk39Oq9CT+oQ/efmvQodCfmEP3n5r0K5n2yTpuLxBQKQjvc5ezYZb7iRvt7qqcNNacxyzGVwCwyArFlYgjrHHZVxa2QaC9Xb8+elx76h4zALIsaksqRvmCJlVHaxHb0131vEsiOGeaQgq0aLYSSD5LNa4KAeeVOna00pTyKcrnN1hUr8KkVWXhmRYzuPLhuop8OcqqQCv0Qcscanecu9id1vXUPE4VxISO3ci0jtYIoGgVNwI76sB9Jsl/NWPOApILSyZluzqm5dd9R8Vo5V8w3ZFiv1jW3mQ8FsR2aTjXMYzqzB9zSBczNzGTcPEVCyBTn1SArfMC3Xu9+JPfQNFkZAGAKlmuBljIC29ISX0tRYnEBXIsGXzkGixoDoE5Fr8qiTsxymRWAXXq0teT96biKQYs6FCFdSQyovmo4NwS28WoGPrC6WZCmQrfrXbsb+0FQc+HhT8DR+eVtxDMoLFjoCnGxFQUNx6MkieluRBxA9G450+JNQ5ZXuNXvbJwsnA2oAKWZmT5Xshv8A5Dz3sdLtwv8AhSJ06wBHCsNGSJNLA7jIw3t/ajjCFlKkBTcFn8+S+9QOF6daLMpFurU6BVIDEKf/AKE65aAK7Gg52C9prWNxeEKAMyerQ1jekGzAly7ascxYGy35ZeIrb46ZkHYTNbTKDqvInnWN6QxZypltdNeydCO/vqQMlIh38OGlqiTYsXNt/Op215TbTzT6XPuqlJoMmAmioUKBAoUKFAAoUKFAAoUKFAApV6TQpp0AsGjzUihWiyMB5XpTm9MqacBrshLmqZNDZFJp1hTRFcmTHxeijq3Qj5hD/H+a9Ch0I+YQ/wAf5r0K4X2xlZs7ygYjBYmZb9bD1smaNjuHWN5prpGwelmGxq3hcB7XMT6MPDnXCNrsRip/92T8xqRFLY3F1b6Skgit+kVZ6JklsddD/mlRXH+Gub9H/KZJGBHil61BYCQeeo5kca3+E2jFMgaGQSKeFxmHiKOQ1sZlw0YYO17jdcmwPcKZ+GGTMqiRSN7EDsnl4GrFowdDYjfYjjTTxm999z/Mc6pMuiGYBGLq+QOR1h3lhxNzw7qai3ZWGRcx6tVN2kA+kfokU32RIcuaVr37X7KLx5ilhu0TkykjtyE3Ww4oPRFMQ6UutnjABa4ijOunBhyo5kNy1gzkWUC3Vp4jiah5RkJViiE6sb52HceVS4Sqiy8Rcd/eaAHvg6r8q1s9hmb0Rb6IO6mMQ3WaLmCkXD/S56UxE7s3b1HFeHdvo8RjGU5ES7Edn6KmgBrElYU3NluBpqST/Wsftl7MRIB2j2VHnBe+tKSwzWJMhtdj5qH90VUbZiVflHIzWsz2/oKTEzF7TwpsbkaHsqNwHfVNWk2jCWAsQFb1E1nXQgkUjNiaFHahagQVCjtQtQAVCjtQtQAVCjtQtQAVCjtQtQAVHQtQoAMGlA0ihWqyUA6DSWFEKUK6OSmqEdT6EfMIfvPzXoqV0JH6jF/H+a9FXmSjtlFzPsHDl2Jw8JJYkkxISSSbkm1JHR7DfZ4PZR+6ioVm2McXo/hvs8G76qP3VP6N7HgSa6QxKbb1jQH+QoUKVsaNYcKl/MX/AIii+Cpp2F/4ihQoTZRGxeBjyt8mmu/srr46U3FgI7gdWlsv0V91FQp2wCk2fFf9mm76C+6krs6LOPk4930F91ChRbAUMBHmPyaf8V91OrgY8v7NP+K+6hQotgI/R8eX9mn/AAX3VW7R2RCy2aGIjvjQ/wBqFCi2IrMfsLDkLeCE/dJ7qhydH8Nc/q8Hso/dQoU0yRPxfw32eD2UfuofF/DfZ4PZR+6hQp2APi/hvs8Hso/dQ+L+G+zweyj91ChRYA+L+G+zweyj91D4v4b7PB7KP3UKFFgD4v4b7PB7KP3UPi/hvs8Hso/dQoUWAPi/hvs8Hso/dQ+L+G+zweyj91ChRYA+L+G+zweyj91D4v4b7PB7KP3UKFFgD4v4b7PB7KP3UPi/hvs8Hso/dQoUWAPi/hvs8Hso/dQHR/DfZ4PZR+6joU02Iu9nbPjWJQsaKBewCKAO0TuAoUKFZtjP/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30" name="Picture 6" descr="http://1.bp.blogspot.com/-lVRBV93qX_A/Te6OeN6t98I/AAAAAAAAAE0/28Cn8wgbPgk/s1600/oracion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3933056"/>
            <a:ext cx="3471390" cy="2924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1504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6"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7" dur="1000"/>
                                        <p:tgtEl>
                                          <p:spTgt spid="3">
                                            <p:txEl>
                                              <p:pRg st="1" end="1"/>
                                            </p:txEl>
                                          </p:spTgt>
                                        </p:tgtEl>
                                      </p:cBhvr>
                                    </p:animEffect>
                                  </p:childTnLst>
                                </p:cTn>
                              </p:par>
                              <p:par>
                                <p:cTn id="18" presetID="31" presetClass="entr" presetSubtype="0" fill="hold"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p:cTn id="20"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1"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2"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3" dur="10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6" presetClass="entr" presetSubtype="0" fill="hold" nodeType="clickEffect">
                                  <p:stCondLst>
                                    <p:cond delay="0"/>
                                  </p:stCondLst>
                                  <p:childTnLst>
                                    <p:set>
                                      <p:cBhvr>
                                        <p:cTn id="27" dur="1" fill="hold">
                                          <p:stCondLst>
                                            <p:cond delay="0"/>
                                          </p:stCondLst>
                                        </p:cTn>
                                        <p:tgtEl>
                                          <p:spTgt spid="1030"/>
                                        </p:tgtEl>
                                        <p:attrNameLst>
                                          <p:attrName>style.visibility</p:attrName>
                                        </p:attrNameLst>
                                      </p:cBhvr>
                                      <p:to>
                                        <p:strVal val="visible"/>
                                      </p:to>
                                    </p:set>
                                    <p:animEffect transition="in" filter="wipe(down)">
                                      <p:cBhvr>
                                        <p:cTn id="28" dur="580">
                                          <p:stCondLst>
                                            <p:cond delay="0"/>
                                          </p:stCondLst>
                                        </p:cTn>
                                        <p:tgtEl>
                                          <p:spTgt spid="1030"/>
                                        </p:tgtEl>
                                      </p:cBhvr>
                                    </p:animEffect>
                                    <p:anim calcmode="lin" valueType="num">
                                      <p:cBhvr>
                                        <p:cTn id="29" dur="1822" tmFilter="0,0; 0.14,0.36; 0.43,0.73; 0.71,0.91; 1.0,1.0">
                                          <p:stCondLst>
                                            <p:cond delay="0"/>
                                          </p:stCondLst>
                                        </p:cTn>
                                        <p:tgtEl>
                                          <p:spTgt spid="1030"/>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1030"/>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1030"/>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1030"/>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1030"/>
                                        </p:tgtEl>
                                        <p:attrNameLst>
                                          <p:attrName>ppt_y</p:attrName>
                                        </p:attrNameLst>
                                      </p:cBhvr>
                                      <p:tavLst>
                                        <p:tav tm="0" fmla="#ppt_y-sin(pi*$)/81">
                                          <p:val>
                                            <p:fltVal val="0"/>
                                          </p:val>
                                        </p:tav>
                                        <p:tav tm="100000">
                                          <p:val>
                                            <p:fltVal val="1"/>
                                          </p:val>
                                        </p:tav>
                                      </p:tavLst>
                                    </p:anim>
                                    <p:animScale>
                                      <p:cBhvr>
                                        <p:cTn id="34" dur="26">
                                          <p:stCondLst>
                                            <p:cond delay="650"/>
                                          </p:stCondLst>
                                        </p:cTn>
                                        <p:tgtEl>
                                          <p:spTgt spid="1030"/>
                                        </p:tgtEl>
                                      </p:cBhvr>
                                      <p:to x="100000" y="60000"/>
                                    </p:animScale>
                                    <p:animScale>
                                      <p:cBhvr>
                                        <p:cTn id="35" dur="166" decel="50000">
                                          <p:stCondLst>
                                            <p:cond delay="676"/>
                                          </p:stCondLst>
                                        </p:cTn>
                                        <p:tgtEl>
                                          <p:spTgt spid="1030"/>
                                        </p:tgtEl>
                                      </p:cBhvr>
                                      <p:to x="100000" y="100000"/>
                                    </p:animScale>
                                    <p:animScale>
                                      <p:cBhvr>
                                        <p:cTn id="36" dur="26">
                                          <p:stCondLst>
                                            <p:cond delay="1312"/>
                                          </p:stCondLst>
                                        </p:cTn>
                                        <p:tgtEl>
                                          <p:spTgt spid="1030"/>
                                        </p:tgtEl>
                                      </p:cBhvr>
                                      <p:to x="100000" y="80000"/>
                                    </p:animScale>
                                    <p:animScale>
                                      <p:cBhvr>
                                        <p:cTn id="37" dur="166" decel="50000">
                                          <p:stCondLst>
                                            <p:cond delay="1338"/>
                                          </p:stCondLst>
                                        </p:cTn>
                                        <p:tgtEl>
                                          <p:spTgt spid="1030"/>
                                        </p:tgtEl>
                                      </p:cBhvr>
                                      <p:to x="100000" y="100000"/>
                                    </p:animScale>
                                    <p:animScale>
                                      <p:cBhvr>
                                        <p:cTn id="38" dur="26">
                                          <p:stCondLst>
                                            <p:cond delay="1642"/>
                                          </p:stCondLst>
                                        </p:cTn>
                                        <p:tgtEl>
                                          <p:spTgt spid="1030"/>
                                        </p:tgtEl>
                                      </p:cBhvr>
                                      <p:to x="100000" y="90000"/>
                                    </p:animScale>
                                    <p:animScale>
                                      <p:cBhvr>
                                        <p:cTn id="39" dur="166" decel="50000">
                                          <p:stCondLst>
                                            <p:cond delay="1668"/>
                                          </p:stCondLst>
                                        </p:cTn>
                                        <p:tgtEl>
                                          <p:spTgt spid="1030"/>
                                        </p:tgtEl>
                                      </p:cBhvr>
                                      <p:to x="100000" y="100000"/>
                                    </p:animScale>
                                    <p:animScale>
                                      <p:cBhvr>
                                        <p:cTn id="40" dur="26">
                                          <p:stCondLst>
                                            <p:cond delay="1808"/>
                                          </p:stCondLst>
                                        </p:cTn>
                                        <p:tgtEl>
                                          <p:spTgt spid="1030"/>
                                        </p:tgtEl>
                                      </p:cBhvr>
                                      <p:to x="100000" y="95000"/>
                                    </p:animScale>
                                    <p:animScale>
                                      <p:cBhvr>
                                        <p:cTn id="41" dur="166" decel="50000">
                                          <p:stCondLst>
                                            <p:cond delay="1834"/>
                                          </p:stCondLst>
                                        </p:cTn>
                                        <p:tgtEl>
                                          <p:spTgt spid="1030"/>
                                        </p:tgtEl>
                                      </p:cBhvr>
                                      <p:to x="100000" y="100000"/>
                                    </p:animScale>
                                  </p:childTnLst>
                                </p:cTn>
                              </p:par>
                            </p:childTnLst>
                          </p:cTn>
                        </p:par>
                      </p:childTnLst>
                    </p:cTn>
                  </p:par>
                  <p:par>
                    <p:cTn id="42" fill="hold">
                      <p:stCondLst>
                        <p:cond delay="indefinite"/>
                      </p:stCondLst>
                      <p:childTnLst>
                        <p:par>
                          <p:cTn id="43" fill="hold">
                            <p:stCondLst>
                              <p:cond delay="0"/>
                            </p:stCondLst>
                            <p:childTnLst>
                              <p:par>
                                <p:cTn id="44" presetID="53" presetClass="entr" presetSubtype="16" fill="hold" grpId="0" nodeType="click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p:cTn id="46" dur="500" fill="hold"/>
                                        <p:tgtEl>
                                          <p:spTgt spid="4"/>
                                        </p:tgtEl>
                                        <p:attrNameLst>
                                          <p:attrName>ppt_w</p:attrName>
                                        </p:attrNameLst>
                                      </p:cBhvr>
                                      <p:tavLst>
                                        <p:tav tm="0">
                                          <p:val>
                                            <p:fltVal val="0"/>
                                          </p:val>
                                        </p:tav>
                                        <p:tav tm="100000">
                                          <p:val>
                                            <p:strVal val="#ppt_w"/>
                                          </p:val>
                                        </p:tav>
                                      </p:tavLst>
                                    </p:anim>
                                    <p:anim calcmode="lin" valueType="num">
                                      <p:cBhvr>
                                        <p:cTn id="47" dur="500" fill="hold"/>
                                        <p:tgtEl>
                                          <p:spTgt spid="4"/>
                                        </p:tgtEl>
                                        <p:attrNameLst>
                                          <p:attrName>ppt_h</p:attrName>
                                        </p:attrNameLst>
                                      </p:cBhvr>
                                      <p:tavLst>
                                        <p:tav tm="0">
                                          <p:val>
                                            <p:fltVal val="0"/>
                                          </p:val>
                                        </p:tav>
                                        <p:tav tm="100000">
                                          <p:val>
                                            <p:strVal val="#ppt_h"/>
                                          </p:val>
                                        </p:tav>
                                      </p:tavLst>
                                    </p:anim>
                                    <p:animEffect transition="in" filter="fade">
                                      <p:cBhvr>
                                        <p:cTn id="4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509</TotalTime>
  <Words>2010</Words>
  <Application>Microsoft Office PowerPoint</Application>
  <PresentationFormat>Presentación en pantalla (4:3)</PresentationFormat>
  <Paragraphs>91</Paragraphs>
  <Slides>19</Slides>
  <Notes>0</Notes>
  <HiddenSlides>0</HiddenSlides>
  <MMClips>0</MMClips>
  <ScaleCrop>false</ScaleCrop>
  <HeadingPairs>
    <vt:vector size="4" baseType="variant">
      <vt:variant>
        <vt:lpstr>Tema</vt:lpstr>
      </vt:variant>
      <vt:variant>
        <vt:i4>1</vt:i4>
      </vt:variant>
      <vt:variant>
        <vt:lpstr>Títulos de diapositiva</vt:lpstr>
      </vt:variant>
      <vt:variant>
        <vt:i4>19</vt:i4>
      </vt:variant>
    </vt:vector>
  </HeadingPairs>
  <TitlesOfParts>
    <vt:vector size="20" baseType="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El Salmo habla a continuación de los dones que recibe el conquistador. Por «dio dones a los hombres.»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Para reflexionar</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GUÍA SEGURA PARA EL REMANENTE</dc:title>
  <dc:creator>FAMILIA FIERRO CH</dc:creator>
  <cp:lastModifiedBy>FAMILIA FIERRO CH</cp:lastModifiedBy>
  <cp:revision>64</cp:revision>
  <dcterms:created xsi:type="dcterms:W3CDTF">2013-01-23T02:11:20Z</dcterms:created>
  <dcterms:modified xsi:type="dcterms:W3CDTF">2013-04-07T08:14:25Z</dcterms:modified>
</cp:coreProperties>
</file>